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28" r:id="rId3"/>
    <p:sldMasterId id="2147483840" r:id="rId4"/>
  </p:sldMasterIdLst>
  <p:notesMasterIdLst>
    <p:notesMasterId r:id="rId49"/>
  </p:notesMasterIdLst>
  <p:sldIdLst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317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9" r:id="rId28"/>
    <p:sldId id="290" r:id="rId29"/>
    <p:sldId id="291" r:id="rId30"/>
    <p:sldId id="318" r:id="rId31"/>
    <p:sldId id="302" r:id="rId32"/>
    <p:sldId id="319" r:id="rId33"/>
    <p:sldId id="320" r:id="rId34"/>
    <p:sldId id="321" r:id="rId35"/>
    <p:sldId id="322" r:id="rId36"/>
    <p:sldId id="298" r:id="rId37"/>
    <p:sldId id="323" r:id="rId38"/>
    <p:sldId id="324" r:id="rId39"/>
    <p:sldId id="300" r:id="rId40"/>
    <p:sldId id="325" r:id="rId41"/>
    <p:sldId id="326" r:id="rId42"/>
    <p:sldId id="327" r:id="rId43"/>
    <p:sldId id="328" r:id="rId44"/>
    <p:sldId id="304" r:id="rId45"/>
    <p:sldId id="315" r:id="rId46"/>
    <p:sldId id="303" r:id="rId47"/>
    <p:sldId id="329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10935-A6D3-4EF0-81F7-0514C71A7179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EF489-73CD-4285-853C-6743648CCA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338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EE9A145-9B56-4C67-98A8-9487B1798752}" type="slidenum">
              <a:rPr lang="cs-CZ" sz="1200" b="0" smtClean="0">
                <a:latin typeface="Arial" charset="0"/>
              </a:rPr>
              <a:pPr eaLnBrk="1" hangingPunct="1"/>
              <a:t>2</a:t>
            </a:fld>
            <a:endParaRPr lang="cs-CZ" sz="1200" b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/>
              <a:t>Nemáme skoro nic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https://www.youtube.com/watch?v=cBnbLJ5TzvE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7216A-D70E-4037-87CF-25BCF4E72A7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0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E3C52-97F4-4167-AE6A-DD0A15CC4BEB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b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3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025E0-A1A7-4714-B162-C5C11D401930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>
                <a:latin typeface="Times New Roman" charset="0"/>
              </a:rPr>
              <a:t>Surface fires burn the readily combustible materials found in a forest. </a:t>
            </a:r>
            <a:endParaRPr lang="en-US" altLang="cs-CZ">
              <a:latin typeface="Times New Roman" charset="0"/>
              <a:sym typeface="Wingdings" pitchFamily="2" charset="2"/>
            </a:endParaRPr>
          </a:p>
          <a:p>
            <a:pPr eaLnBrk="1" hangingPunct="1"/>
            <a:endParaRPr lang="en-US" altLang="cs-CZ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8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63823-9639-48B9-AD5A-99BDB7188692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 dirty="0">
                <a:latin typeface="Times New Roman" charset="0"/>
              </a:rPr>
              <a:t>Crown fires release intense heat as it takes very high heat to combust the green portions of trees. Many conifers are highly flammable. </a:t>
            </a:r>
            <a:r>
              <a:rPr lang="en-US" altLang="cs-CZ" dirty="0">
                <a:latin typeface="Times New Roman" charset="0"/>
                <a:sym typeface="Wingdings" pitchFamily="2" charset="2"/>
              </a:rPr>
              <a:t> Why is this so? –They depend on fire to cause their seeds to germinate (break seed dormancy).</a:t>
            </a:r>
          </a:p>
          <a:p>
            <a:pPr eaLnBrk="1" hangingPunct="1"/>
            <a:endParaRPr lang="en-US" altLang="cs-CZ" dirty="0">
              <a:latin typeface="Times New Roman" charset="0"/>
              <a:sym typeface="Wingdings" pitchFamily="2" charset="2"/>
            </a:endParaRPr>
          </a:p>
          <a:p>
            <a:pPr eaLnBrk="1" hangingPunct="1"/>
            <a:endParaRPr lang="en-US" altLang="cs-CZ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2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D2DA-2C22-4183-B8E0-7C2F398F4956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Times New Roman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873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30943-3812-4563-9B56-E0771CF1CEE3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>
                <a:latin typeface="Times New Roman" charset="0"/>
                <a:sym typeface="Wingdings" pitchFamily="2" charset="2"/>
              </a:rPr>
              <a:t>Azimuth = direction</a:t>
            </a:r>
          </a:p>
        </p:txBody>
      </p:sp>
    </p:spTree>
    <p:extLst>
      <p:ext uri="{BB962C8B-B14F-4D97-AF65-F5344CB8AC3E}">
        <p14:creationId xmlns:p14="http://schemas.microsoft.com/office/powerpoint/2010/main" val="299690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8B9C6A-4ED6-439A-94DB-4C85E3D158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57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67FC7-61AC-4FB2-A7C5-C2FCC55A2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100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637ED4-5BFA-416B-A7D5-1C6B11CBE2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378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18C02-8389-456E-8A79-1A2F35522D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845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FB7F6-5CCC-4149-9DAD-B5A6CFF4AC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6410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C0D4B-4C91-4EAE-9882-84600542CC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215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D2649-DD0A-440D-A297-A74196617D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616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65A94-8552-410F-851D-6AB926D1A0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73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8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1F48CB0B-3061-4062-9E30-8A9B0E3EB8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316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5E206-EE03-462E-A84E-20A843F76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491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D3E11-FA81-4121-8EA8-86F87B510C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2740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8B9C6A-4ED6-439A-94DB-4C85E3D158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1259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67FC7-61AC-4FB2-A7C5-C2FCC55A2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2154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637ED4-5BFA-416B-A7D5-1C6B11CBE2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719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18C02-8389-456E-8A79-1A2F35522D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7238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FB7F6-5CCC-4149-9DAD-B5A6CFF4AC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441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C0D4B-4C91-4EAE-9882-84600542CC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186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D2649-DD0A-440D-A297-A74196617D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16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65A94-8552-410F-851D-6AB926D1A0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887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8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1F48CB0B-3061-4062-9E30-8A9B0E3EB8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4121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5E206-EE03-462E-A84E-20A843F76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8040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0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D3E11-FA81-4121-8EA8-86F87B510C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9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7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946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907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2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640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4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651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35874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126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108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5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265E-4069-4E81-9575-3A377C91792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28FF8-7C30-4DE7-AE8E-837F800636F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fld id="{721932AA-CC3A-4506-B1C1-9ED8CA73FE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886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7BF61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00ADDC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738AC8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fld id="{721932AA-CC3A-4506-B1C1-9ED8CA73FE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32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7BF61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7BF616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00ADDC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738AC8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8048382-68E8-4AFF-9B37-C1E8A187967B}" type="datetimeFigureOut">
              <a:rPr lang="cs-CZ" smtClean="0"/>
              <a:t>02.03.2017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BCE04E2-F6EE-4448-9AF5-1AE3B51860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76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7200" dirty="0">
                <a:solidFill>
                  <a:srgbClr val="CC3300"/>
                </a:solidFill>
              </a:rPr>
              <a:t>Forest Protection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6835" y="1855660"/>
            <a:ext cx="8077200" cy="15001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FF6600"/>
                </a:solidFill>
              </a:rPr>
              <a:t>Abiotic factors</a:t>
            </a:r>
          </a:p>
        </p:txBody>
      </p:sp>
    </p:spTree>
    <p:extLst>
      <p:ext uri="{BB962C8B-B14F-4D97-AF65-F5344CB8AC3E}">
        <p14:creationId xmlns:p14="http://schemas.microsoft.com/office/powerpoint/2010/main" val="41291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635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Protection and preservation of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forest edge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5" descr="ForestMantle3be01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42975"/>
            <a:ext cx="800893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25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3639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trengthening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elements</a:t>
            </a: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769466"/>
            <a:ext cx="7177088" cy="3151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212976"/>
            <a:ext cx="7834313" cy="3375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10810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 dirty="0">
                <a:solidFill>
                  <a:srgbClr val="CC3300"/>
                </a:solidFill>
              </a:rPr>
              <a:t>Abiotic agents – </a:t>
            </a:r>
            <a:r>
              <a:rPr lang="cs-CZ" dirty="0">
                <a:solidFill>
                  <a:srgbClr val="CC3300"/>
                </a:solidFill>
              </a:rPr>
              <a:t>WATER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9"/>
            <a:ext cx="8229600" cy="469999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More than water itself, the </a:t>
            </a:r>
            <a:r>
              <a:rPr lang="cs-CZ" altLang="cs-CZ" sz="2400" b="1" u="sng" dirty="0">
                <a:solidFill>
                  <a:srgbClr val="FF0000"/>
                </a:solidFill>
              </a:rPr>
              <a:t>lack of water – drought </a:t>
            </a:r>
            <a:r>
              <a:rPr lang="cs-CZ" altLang="cs-CZ" sz="2400" b="1" dirty="0"/>
              <a:t>is important disturbance agent</a:t>
            </a:r>
            <a:endParaRPr lang="cs-CZ" altLang="cs-CZ" sz="2400" b="1" u="sng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400" b="1" u="sng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Drougt causes: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>
                <a:solidFill>
                  <a:srgbClr val="FF0000"/>
                </a:solidFill>
              </a:rPr>
              <a:t>declining of wood increment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>
                <a:solidFill>
                  <a:srgbClr val="FF0000"/>
                </a:solidFill>
              </a:rPr>
              <a:t>drying of trees</a:t>
            </a:r>
            <a:r>
              <a:rPr lang="cs-CZ" altLang="cs-CZ" sz="2400" b="1" dirty="0"/>
              <a:t>, esspecially young trees (the roots are shallow)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>
                <a:solidFill>
                  <a:srgbClr val="FF0000"/>
                </a:solidFill>
              </a:rPr>
              <a:t>limites the fertility </a:t>
            </a:r>
            <a:r>
              <a:rPr lang="cs-CZ" altLang="cs-CZ" sz="2400" b="1" dirty="0"/>
              <a:t>of forest trees (especiallly in oaks and beech stands)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activizes and </a:t>
            </a:r>
            <a:r>
              <a:rPr lang="cs-CZ" altLang="cs-CZ" sz="2400" b="1" dirty="0">
                <a:solidFill>
                  <a:srgbClr val="FF0000"/>
                </a:solidFill>
              </a:rPr>
              <a:t>favorizes secondary pests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Most harmfull is the </a:t>
            </a:r>
            <a:r>
              <a:rPr lang="cs-CZ" altLang="cs-CZ" sz="2400" b="1" dirty="0">
                <a:solidFill>
                  <a:srgbClr val="FF0000"/>
                </a:solidFill>
              </a:rPr>
              <a:t>spring drought</a:t>
            </a:r>
            <a:r>
              <a:rPr lang="cs-CZ" altLang="cs-CZ" sz="2400" b="1" dirty="0"/>
              <a:t> (it is not possible succesfull reforestation in such years)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35904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www.bgc-jena.mpg.de/bgp/uploads/Main/Fig.1_Allen2009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0" y="476672"/>
            <a:ext cx="892701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1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713787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Possibilites of protection to drought: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The afforestation should be done early in the spring, using plants grown in containers (with coated roots), or (ussually aplicable in small scale only ) watering of plants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Use tree kinds, suitable to site and drougt tolerant (oaks, small-leaved basswood, scots pine, austrian pine)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Care of water sources, preserving small wetlands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Build forest nurseries always in the vicinity of plentifull water source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 dirty="0">
                <a:solidFill>
                  <a:srgbClr val="CC3300"/>
                </a:solidFill>
              </a:rPr>
              <a:t>Abiotic agents – </a:t>
            </a:r>
            <a:r>
              <a:rPr lang="cs-CZ" dirty="0">
                <a:solidFill>
                  <a:srgbClr val="CC33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07481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642350" cy="4852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The excess and an overflow of water causes (floods):</a:t>
            </a:r>
          </a:p>
          <a:p>
            <a:pPr>
              <a:lnSpc>
                <a:spcPct val="90000"/>
              </a:lnSpc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Higher danger of windfall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Biggest danger in forest nurseries, esspecially in the spring (not possible to use heavy machines  - for example to lift plants)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Dying of some tree species after floods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Damage of trees on riverbanks by blocks of ice (in spring floods) and by other drifted objects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 dirty="0">
                <a:solidFill>
                  <a:srgbClr val="CC3300"/>
                </a:solidFill>
              </a:rPr>
              <a:t>Abiotic agents – </a:t>
            </a:r>
            <a:r>
              <a:rPr lang="cs-CZ" dirty="0">
                <a:solidFill>
                  <a:srgbClr val="CC33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962332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>
                <a:solidFill>
                  <a:srgbClr val="CC3300"/>
                </a:solidFill>
              </a:rPr>
              <a:t>Abiotic harmfull factors - </a:t>
            </a:r>
            <a:r>
              <a:rPr lang="cs-CZ">
                <a:solidFill>
                  <a:srgbClr val="CC3300"/>
                </a:solidFill>
              </a:rPr>
              <a:t>WATER</a:t>
            </a:r>
            <a:r>
              <a:rPr lang="cs-CZ" sz="2400">
                <a:solidFill>
                  <a:srgbClr val="CC3300"/>
                </a:solidFill>
              </a:rPr>
              <a:t> </a:t>
            </a:r>
            <a:endParaRPr lang="cs-CZ">
              <a:solidFill>
                <a:srgbClr val="CC33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700808"/>
            <a:ext cx="8857109" cy="489684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The snow (the heavy snow)</a:t>
            </a:r>
          </a:p>
          <a:p>
            <a:pPr>
              <a:lnSpc>
                <a:spcPct val="80000"/>
              </a:lnSpc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important harmfull factor, causes great part of losses in the forests of middle elevation above sea level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the damage is caused only by so called „</a:t>
            </a:r>
            <a:r>
              <a:rPr lang="cs-CZ" altLang="cs-CZ" sz="2400" b="1" dirty="0">
                <a:solidFill>
                  <a:srgbClr val="FF0000"/>
                </a:solidFill>
              </a:rPr>
              <a:t>heavy snow“ (=wet snow) </a:t>
            </a:r>
            <a:r>
              <a:rPr lang="cs-CZ" altLang="cs-CZ" sz="2400" b="1" dirty="0"/>
              <a:t>which falls usually in the spring, sometimes in the autumn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the damage take place, when the heavy snow falls at calmwind conditions (when there is no or only light wind)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b="1" dirty="0"/>
              <a:t>most susceptible tree species to snow damage are </a:t>
            </a:r>
            <a:r>
              <a:rPr lang="cs-CZ" altLang="cs-CZ" sz="2400" b="1" dirty="0">
                <a:solidFill>
                  <a:srgbClr val="FF0000"/>
                </a:solidFill>
              </a:rPr>
              <a:t>scots pine and birch</a:t>
            </a:r>
          </a:p>
        </p:txBody>
      </p:sp>
    </p:spTree>
    <p:extLst>
      <p:ext uri="{BB962C8B-B14F-4D97-AF65-F5344CB8AC3E}">
        <p14:creationId xmlns:p14="http://schemas.microsoft.com/office/powerpoint/2010/main" val="1130967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>
                <a:solidFill>
                  <a:srgbClr val="CC3300"/>
                </a:solidFill>
              </a:rPr>
              <a:t>Abiotic harmfull factors - </a:t>
            </a:r>
            <a:r>
              <a:rPr lang="cs-CZ">
                <a:solidFill>
                  <a:srgbClr val="CC3300"/>
                </a:solidFill>
              </a:rPr>
              <a:t>WATER</a:t>
            </a:r>
            <a:r>
              <a:rPr lang="cs-CZ" sz="2400">
                <a:solidFill>
                  <a:srgbClr val="CC3300"/>
                </a:solidFill>
              </a:rPr>
              <a:t> </a:t>
            </a:r>
            <a:endParaRPr lang="cs-CZ">
              <a:solidFill>
                <a:srgbClr val="CC3300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713788" cy="45259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cs-CZ" altLang="cs-CZ" sz="2800" b="1" dirty="0"/>
              <a:t>The possibilities of protection to heavy snow:</a:t>
            </a:r>
          </a:p>
          <a:p>
            <a:pPr>
              <a:buFontTx/>
              <a:buNone/>
            </a:pPr>
            <a:endParaRPr lang="cs-CZ" altLang="cs-CZ" sz="2800" b="1" dirty="0"/>
          </a:p>
          <a:p>
            <a:pPr>
              <a:buFontTx/>
              <a:buChar char="-"/>
            </a:pPr>
            <a:r>
              <a:rPr lang="cs-CZ" altLang="cs-CZ" sz="2800" b="1" dirty="0"/>
              <a:t>selection of right ecotype of the tree species</a:t>
            </a:r>
          </a:p>
          <a:p>
            <a:pPr>
              <a:buFontTx/>
              <a:buChar char="-"/>
            </a:pPr>
            <a:endParaRPr lang="cs-CZ" altLang="cs-CZ" sz="2800" b="1" dirty="0"/>
          </a:p>
          <a:p>
            <a:pPr>
              <a:buFontTx/>
              <a:buNone/>
            </a:pPr>
            <a:r>
              <a:rPr lang="cs-CZ" altLang="cs-CZ" sz="2800" b="1" dirty="0"/>
              <a:t>- well timed (early and frequent) forest cleaning and juvenile thinning – the trees than have sufficient space to crown development</a:t>
            </a:r>
          </a:p>
        </p:txBody>
      </p:sp>
    </p:spTree>
    <p:extLst>
      <p:ext uri="{BB962C8B-B14F-4D97-AF65-F5344CB8AC3E}">
        <p14:creationId xmlns:p14="http://schemas.microsoft.com/office/powerpoint/2010/main" val="2372863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 dirty="0">
                <a:solidFill>
                  <a:srgbClr val="CC3300"/>
                </a:solidFill>
              </a:rPr>
              <a:t>Abiotic harmfull factors - </a:t>
            </a:r>
            <a:r>
              <a:rPr lang="cs-CZ" dirty="0">
                <a:solidFill>
                  <a:srgbClr val="CC3300"/>
                </a:solidFill>
              </a:rPr>
              <a:t>WATER</a:t>
            </a:r>
            <a:r>
              <a:rPr lang="cs-CZ" sz="2400" dirty="0">
                <a:solidFill>
                  <a:srgbClr val="CC3300"/>
                </a:solidFill>
              </a:rPr>
              <a:t> </a:t>
            </a:r>
            <a:endParaRPr lang="cs-CZ" dirty="0">
              <a:solidFill>
                <a:srgbClr val="CC33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785225" cy="49244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Rimefrost and glazefrost</a:t>
            </a:r>
          </a:p>
          <a:p>
            <a:pPr>
              <a:lnSpc>
                <a:spcPct val="90000"/>
              </a:lnSpc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most heavy rimefrost and glazefrost rises in the elevations of  700-800 m above sea level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rises at long-lasting cloudy weather, when the temperature is right below zero (0</a:t>
            </a:r>
            <a:r>
              <a:rPr lang="cs-CZ" altLang="cs-CZ" sz="2400" b="1" baseline="30000" dirty="0"/>
              <a:t>o</a:t>
            </a:r>
            <a:r>
              <a:rPr lang="cs-CZ" altLang="cs-CZ" sz="2400" b="1" dirty="0"/>
              <a:t>C)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damages mainly upwind walls of forest stands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damages all forest species (</a:t>
            </a:r>
            <a:r>
              <a:rPr lang="cs-CZ" altLang="cs-CZ" b="1" u="sng" dirty="0">
                <a:solidFill>
                  <a:srgbClr val="FF0000"/>
                </a:solidFill>
              </a:rPr>
              <a:t>no</a:t>
            </a:r>
            <a:r>
              <a:rPr lang="cs-CZ" altLang="cs-CZ" sz="2400" b="1" dirty="0">
                <a:solidFill>
                  <a:srgbClr val="FF0000"/>
                </a:solidFill>
              </a:rPr>
              <a:t> tree species</a:t>
            </a:r>
            <a:r>
              <a:rPr lang="cs-CZ" altLang="cs-CZ" sz="2400" b="1" dirty="0"/>
              <a:t> is resistant to rimefrost or glazefrost)</a:t>
            </a:r>
          </a:p>
        </p:txBody>
      </p:sp>
    </p:spTree>
    <p:extLst>
      <p:ext uri="{BB962C8B-B14F-4D97-AF65-F5344CB8AC3E}">
        <p14:creationId xmlns:p14="http://schemas.microsoft.com/office/powerpoint/2010/main" val="72378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684" name="Picture 4" descr="Námraza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2656"/>
            <a:ext cx="88201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03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obnova_per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23056" y="1196752"/>
            <a:ext cx="8497887" cy="5632311"/>
          </a:xfrm>
          <a:prstGeom prst="rect">
            <a:avLst/>
          </a:prstGeom>
          <a:solidFill>
            <a:srgbClr val="969696">
              <a:alpha val="80000"/>
            </a:srgbClr>
          </a:solidFill>
          <a:ln w="12700" algn="ctr">
            <a:solidFill>
              <a:srgbClr val="00005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important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disturbance factors in managed forest</a:t>
            </a: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can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categorized according the mode of their actions:</a:t>
            </a:r>
          </a:p>
          <a:p>
            <a:pPr marL="800100" lvl="1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agents of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mechanical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nature –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snow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icing, avalanche, hailstorm effects</a:t>
            </a:r>
          </a:p>
          <a:p>
            <a:pPr marL="800100" lvl="1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agents of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nature – lightning,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fire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agents of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physiological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nature – moisture deficiency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drought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dry spell, moisture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affluence, low temperatures, frosts of all kind (late and early frost, hard frost), high temperatures,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deficiency and affluence of some nutrients and chemical element and compounds etc.</a:t>
            </a: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Others (volcanic activity, earthquakes, landslides, salty winds etc.)</a:t>
            </a:r>
          </a:p>
          <a:p>
            <a:pPr marL="285750" lvl="1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impossible to influence directly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only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prevention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(through tree composition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horizontal and vertical structure of stands) can be done to minimize their unfavorable effects</a:t>
            </a: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1331640" y="333667"/>
            <a:ext cx="6316001" cy="771623"/>
          </a:xfrm>
          <a:prstGeom prst="rect">
            <a:avLst/>
          </a:prstGeom>
          <a:solidFill>
            <a:srgbClr val="969696">
              <a:alpha val="80000"/>
            </a:srgbClr>
          </a:solidFill>
          <a:ln w="9525" algn="ctr">
            <a:solidFill>
              <a:srgbClr val="00005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Abiotic disturbance factors</a:t>
            </a:r>
          </a:p>
        </p:txBody>
      </p:sp>
    </p:spTree>
    <p:extLst>
      <p:ext uri="{BB962C8B-B14F-4D97-AF65-F5344CB8AC3E}">
        <p14:creationId xmlns:p14="http://schemas.microsoft.com/office/powerpoint/2010/main" val="40214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2708" name="Picture 4" descr="Mámraza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155575"/>
            <a:ext cx="871378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02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>
                <a:solidFill>
                  <a:srgbClr val="CC3300"/>
                </a:solidFill>
              </a:rPr>
              <a:t>Abiotic harmfull factors - </a:t>
            </a:r>
            <a:r>
              <a:rPr lang="cs-CZ">
                <a:solidFill>
                  <a:srgbClr val="CC3300"/>
                </a:solidFill>
              </a:rPr>
              <a:t>WATER</a:t>
            </a:r>
            <a:r>
              <a:rPr lang="cs-CZ" sz="2400">
                <a:solidFill>
                  <a:srgbClr val="CC3300"/>
                </a:solidFill>
              </a:rPr>
              <a:t> </a:t>
            </a:r>
            <a:endParaRPr lang="cs-CZ">
              <a:solidFill>
                <a:srgbClr val="CC3300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00200"/>
            <a:ext cx="8642350" cy="4852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Avalanches</a:t>
            </a:r>
          </a:p>
          <a:p>
            <a:pPr>
              <a:lnSpc>
                <a:spcPct val="90000"/>
              </a:lnSpc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endParaRPr lang="cs-CZ" altLang="cs-CZ" sz="2400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2400" b="1" dirty="0"/>
              <a:t>in mountain regions with steep slopes (Tatras, Alps, Alaska … and also Norway, Iceland and nothern Japan)</a:t>
            </a:r>
          </a:p>
        </p:txBody>
      </p:sp>
    </p:spTree>
    <p:extLst>
      <p:ext uri="{BB962C8B-B14F-4D97-AF65-F5344CB8AC3E}">
        <p14:creationId xmlns:p14="http://schemas.microsoft.com/office/powerpoint/2010/main" val="191962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4756" name="Picture 4" descr="avalanche-c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862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avalanche-n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3211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229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6804" name="Picture 6" descr="avalanche2_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1116013" y="5949950"/>
            <a:ext cx="70564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Forest damage by avalanche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439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>
                <a:solidFill>
                  <a:srgbClr val="CC3300"/>
                </a:solidFill>
              </a:rPr>
              <a:t>Abiotic harmfull factors - </a:t>
            </a:r>
            <a:r>
              <a:rPr lang="cs-CZ">
                <a:solidFill>
                  <a:srgbClr val="CC3300"/>
                </a:solidFill>
              </a:rPr>
              <a:t>WATER</a:t>
            </a:r>
            <a:r>
              <a:rPr lang="cs-CZ" sz="2400">
                <a:solidFill>
                  <a:srgbClr val="CC3300"/>
                </a:solidFill>
              </a:rPr>
              <a:t> </a:t>
            </a:r>
            <a:endParaRPr lang="cs-CZ">
              <a:solidFill>
                <a:srgbClr val="CC3300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00200"/>
            <a:ext cx="8820150" cy="49244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The possibilities of protection againts avalanches: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b="1" dirty="0"/>
              <a:t>special fences – „avalanche barriers“ up in the slopes, on the places, where the snow layers (the „snowpack“) usually is disruptig and begins slidding down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b="1" dirty="0"/>
              <a:t>Forestation of high parts of slopes by low forest (for example with carpathian pine – </a:t>
            </a:r>
            <a:r>
              <a:rPr lang="cs-CZ" altLang="cs-CZ" sz="1800" i="1" dirty="0"/>
              <a:t>Pinus mugo</a:t>
            </a:r>
            <a:r>
              <a:rPr lang="cs-CZ" altLang="cs-CZ" sz="1800" b="1" dirty="0"/>
              <a:t>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b="1" dirty="0"/>
              <a:t>Restriction of pasture in the high parts of the steep slopes (so the young trees can grow up)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b="1" dirty="0"/>
              <a:t>Cutting down the too much high trees in the heads of slopes (when they are broken with snow or wind, frequently they „trigger“ avalanche)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1800" b="1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b="1" dirty="0"/>
              <a:t>Deliberate slidding of small avalanches (still thinner layers of snow) in the high-risk areas, and where avalanches are regular</a:t>
            </a:r>
          </a:p>
        </p:txBody>
      </p:sp>
    </p:spTree>
    <p:extLst>
      <p:ext uri="{BB962C8B-B14F-4D97-AF65-F5344CB8AC3E}">
        <p14:creationId xmlns:p14="http://schemas.microsoft.com/office/powerpoint/2010/main" val="107063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600">
                <a:solidFill>
                  <a:srgbClr val="FF6600"/>
                </a:solidFill>
              </a:rPr>
              <a:t>Avalanche fences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294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600">
                <a:solidFill>
                  <a:srgbClr val="FF6600"/>
                </a:solidFill>
              </a:rPr>
              <a:t>Avalanche fences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3593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7441" y="476672"/>
            <a:ext cx="7024744" cy="1143000"/>
          </a:xfrm>
        </p:spPr>
        <p:txBody>
          <a:bodyPr/>
          <a:lstStyle/>
          <a:p>
            <a:r>
              <a:rPr lang="cs-CZ" dirty="0" err="1"/>
              <a:t>Fires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http://rapidfire.sci.gsfc.nasa.gov/firemaps/firemap.2010211-2010220.204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704"/>
            <a:ext cx="9139627" cy="45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5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5236" name="Picture 4" descr="PupiciVOhn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992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iretriangle.co.uk/wp-content/uploads/2012/08/Fire-Triangle-sm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13" y="4293598"/>
            <a:ext cx="3024336" cy="252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024744" cy="1143000"/>
          </a:xfrm>
        </p:spPr>
        <p:txBody>
          <a:bodyPr/>
          <a:lstStyle/>
          <a:p>
            <a:r>
              <a:rPr lang="cs-CZ" altLang="cs-CZ" dirty="0" err="1"/>
              <a:t>Definitions</a:t>
            </a:r>
            <a:endParaRPr lang="cs-CZ" altLang="cs-CZ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484784"/>
            <a:ext cx="7704856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a </a:t>
            </a:r>
            <a:r>
              <a:rPr lang="cs-CZ" altLang="cs-CZ" sz="2000" dirty="0" err="1"/>
              <a:t>wildfire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uncontrolled</a:t>
            </a:r>
            <a:r>
              <a:rPr lang="cs-CZ" altLang="cs-CZ" sz="2000" dirty="0"/>
              <a:t>, non-</a:t>
            </a:r>
            <a:r>
              <a:rPr lang="cs-CZ" altLang="cs-CZ" sz="2000" dirty="0" err="1"/>
              <a:t>structure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occurs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wilderness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wildland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bush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wildfires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common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various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parts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world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occurring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cycles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they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often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considered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beneficial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wilderness</a:t>
            </a:r>
            <a:r>
              <a:rPr lang="cs-CZ" altLang="cs-CZ" sz="2000" dirty="0"/>
              <a:t>, as many plant species are </a:t>
            </a:r>
            <a:r>
              <a:rPr lang="cs-CZ" altLang="cs-CZ" sz="2000" dirty="0" err="1"/>
              <a:t>dependent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effects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growth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reproduction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however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large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wildfires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often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detrimental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atmospheric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consequences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nine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out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ten </a:t>
            </a:r>
            <a:r>
              <a:rPr lang="cs-CZ" altLang="cs-CZ" sz="2000" dirty="0" err="1"/>
              <a:t>wildfires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reportedly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caused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some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human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interaction</a:t>
            </a: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87051" y="5053826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„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Fire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triangle“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31" y="571500"/>
            <a:ext cx="5447946" cy="6081686"/>
          </a:xfrm>
          <a:prstGeom prst="rect">
            <a:avLst/>
          </a:prstGeom>
        </p:spPr>
      </p:pic>
      <p:pic>
        <p:nvPicPr>
          <p:cNvPr id="8" name="Picture 2" descr="http://rapidfire.sci.gsfc.nasa.gov/firemaps/firemap.2010211-2010220.2048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704"/>
            <a:ext cx="9139627" cy="45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8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bnova_per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3056" y="1196752"/>
            <a:ext cx="8497887" cy="4524315"/>
          </a:xfrm>
          <a:prstGeom prst="rect">
            <a:avLst/>
          </a:prstGeom>
          <a:solidFill>
            <a:srgbClr val="969696">
              <a:alpha val="80000"/>
            </a:srgbClr>
          </a:solidFill>
          <a:ln w="12700" algn="ctr">
            <a:solidFill>
              <a:srgbClr val="00005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important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disturbance agent in Central Europe</a:t>
            </a: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air moves at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</a:rPr>
              <a:t>turbulent flow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–wind makes vortices, the vortices may have both horizontal axis (= gusty wind), or vertical axis (= vortexes, spouts, tornadoes)</a:t>
            </a: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the mountains occasionally there is so-called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„overflow wind or bora“</a:t>
            </a:r>
            <a:endParaRPr lang="cs-CZ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predominant direction of wind is in Czech Republic usually from west to east</a:t>
            </a: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damage of trees happens usually only when the speed of wind is higher than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 m/s</a:t>
            </a: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wind storms with speeds exceeding</a:t>
            </a: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40 m/s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destroyes everything</a:t>
            </a:r>
          </a:p>
          <a:p>
            <a:pPr marL="342900" indent="-34290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uprooting, breakage, bending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trees (stem, crown)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67544" y="212565"/>
            <a:ext cx="5219675" cy="771623"/>
          </a:xfrm>
          <a:prstGeom prst="rect">
            <a:avLst/>
          </a:prstGeom>
          <a:solidFill>
            <a:srgbClr val="969696">
              <a:alpha val="80000"/>
            </a:srgbClr>
          </a:solidFill>
          <a:ln w="9525" algn="ctr">
            <a:solidFill>
              <a:srgbClr val="00005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Abiotic agents - WIND</a:t>
            </a:r>
          </a:p>
        </p:txBody>
      </p:sp>
      <p:pic>
        <p:nvPicPr>
          <p:cNvPr id="5" name="Picture 4" descr="Polomy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" y="129925"/>
            <a:ext cx="56165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lomy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3284538"/>
            <a:ext cx="493236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4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024744" cy="864096"/>
          </a:xfrm>
        </p:spPr>
        <p:txBody>
          <a:bodyPr/>
          <a:lstStyle/>
          <a:p>
            <a:r>
              <a:rPr lang="cs-CZ" altLang="cs-CZ" dirty="0" err="1"/>
              <a:t>Fires</a:t>
            </a:r>
            <a:endParaRPr lang="cs-CZ" altLang="cs-CZ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252375"/>
            <a:ext cx="5112568" cy="4408873"/>
          </a:xfrm>
        </p:spPr>
        <p:txBody>
          <a:bodyPr>
            <a:normAutofit lnSpcReduction="10000"/>
          </a:bodyPr>
          <a:lstStyle/>
          <a:p>
            <a:r>
              <a:rPr lang="cs-CZ" altLang="cs-CZ" dirty="0" err="1"/>
              <a:t>globally</a:t>
            </a:r>
            <a:r>
              <a:rPr lang="cs-CZ" altLang="cs-CZ" dirty="0"/>
              <a:t>, </a:t>
            </a:r>
            <a:r>
              <a:rPr lang="cs-CZ" altLang="cs-CZ" dirty="0" err="1"/>
              <a:t>an</a:t>
            </a:r>
            <a:r>
              <a:rPr lang="cs-CZ" altLang="cs-CZ" dirty="0"/>
              <a:t> </a:t>
            </a:r>
            <a:r>
              <a:rPr lang="cs-CZ" altLang="cs-CZ" dirty="0" err="1"/>
              <a:t>average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400 to 500 mil. ha </a:t>
            </a:r>
            <a:r>
              <a:rPr lang="cs-CZ" altLang="cs-CZ" dirty="0" err="1"/>
              <a:t>burn</a:t>
            </a:r>
            <a:r>
              <a:rPr lang="cs-CZ" altLang="cs-CZ" dirty="0"/>
              <a:t> </a:t>
            </a:r>
            <a:r>
              <a:rPr lang="cs-CZ" altLang="cs-CZ" dirty="0" err="1"/>
              <a:t>each</a:t>
            </a:r>
            <a:r>
              <a:rPr lang="cs-CZ" altLang="cs-CZ" dirty="0"/>
              <a:t> </a:t>
            </a:r>
            <a:r>
              <a:rPr lang="cs-CZ" altLang="cs-CZ" dirty="0" err="1"/>
              <a:t>year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forest</a:t>
            </a:r>
            <a:r>
              <a:rPr lang="cs-CZ" altLang="cs-CZ" dirty="0"/>
              <a:t> </a:t>
            </a:r>
            <a:r>
              <a:rPr lang="cs-CZ" altLang="cs-CZ" dirty="0" err="1"/>
              <a:t>fires</a:t>
            </a:r>
            <a:endParaRPr lang="cs-CZ" altLang="cs-CZ" dirty="0"/>
          </a:p>
          <a:p>
            <a:r>
              <a:rPr lang="cs-CZ" altLang="cs-CZ" dirty="0" err="1"/>
              <a:t>bilateral</a:t>
            </a:r>
            <a:r>
              <a:rPr lang="cs-CZ" altLang="cs-CZ" dirty="0"/>
              <a:t> and </a:t>
            </a:r>
            <a:r>
              <a:rPr lang="cs-CZ" altLang="cs-CZ" dirty="0" err="1"/>
              <a:t>multilateral</a:t>
            </a:r>
            <a:r>
              <a:rPr lang="cs-CZ" altLang="cs-CZ" dirty="0"/>
              <a:t> </a:t>
            </a:r>
            <a:r>
              <a:rPr lang="cs-CZ" altLang="cs-CZ" dirty="0" err="1"/>
              <a:t>cooperation</a:t>
            </a:r>
            <a:r>
              <a:rPr lang="cs-CZ" altLang="cs-CZ" dirty="0"/>
              <a:t> in </a:t>
            </a:r>
            <a:r>
              <a:rPr lang="cs-CZ" altLang="cs-CZ" dirty="0" err="1"/>
              <a:t>forest</a:t>
            </a:r>
            <a:r>
              <a:rPr lang="cs-CZ" altLang="cs-CZ" dirty="0"/>
              <a:t> </a:t>
            </a:r>
            <a:r>
              <a:rPr lang="cs-CZ" altLang="cs-CZ" dirty="0" err="1"/>
              <a:t>fire</a:t>
            </a:r>
            <a:r>
              <a:rPr lang="cs-CZ" altLang="cs-CZ" dirty="0"/>
              <a:t> management has </a:t>
            </a:r>
            <a:r>
              <a:rPr lang="cs-CZ" altLang="cs-CZ" dirty="0" err="1"/>
              <a:t>increased</a:t>
            </a:r>
            <a:r>
              <a:rPr lang="cs-CZ" altLang="cs-CZ" dirty="0"/>
              <a:t> </a:t>
            </a:r>
            <a:r>
              <a:rPr lang="cs-CZ" altLang="cs-CZ" dirty="0" err="1"/>
              <a:t>over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past </a:t>
            </a:r>
            <a:r>
              <a:rPr lang="cs-CZ" altLang="cs-CZ" dirty="0" err="1"/>
              <a:t>few</a:t>
            </a:r>
            <a:r>
              <a:rPr lang="cs-CZ" altLang="cs-CZ" dirty="0"/>
              <a:t> </a:t>
            </a:r>
            <a:r>
              <a:rPr lang="cs-CZ" altLang="cs-CZ" dirty="0" err="1"/>
              <a:t>years</a:t>
            </a:r>
            <a:r>
              <a:rPr lang="cs-CZ" altLang="cs-CZ" dirty="0"/>
              <a:t>. </a:t>
            </a:r>
          </a:p>
          <a:p>
            <a:r>
              <a:rPr lang="cs-CZ" altLang="cs-CZ" dirty="0" err="1"/>
              <a:t>however</a:t>
            </a:r>
            <a:r>
              <a:rPr lang="cs-CZ" altLang="cs-CZ" dirty="0"/>
              <a:t>, </a:t>
            </a:r>
            <a:r>
              <a:rPr lang="cs-CZ" altLang="cs-CZ" dirty="0" err="1"/>
              <a:t>cooperation</a:t>
            </a:r>
            <a:r>
              <a:rPr lang="cs-CZ" altLang="cs-CZ" dirty="0"/>
              <a:t> on </a:t>
            </a:r>
            <a:r>
              <a:rPr lang="cs-CZ" altLang="cs-CZ" dirty="0" err="1"/>
              <a:t>forest</a:t>
            </a:r>
            <a:r>
              <a:rPr lang="cs-CZ" altLang="cs-CZ" dirty="0"/>
              <a:t> </a:t>
            </a:r>
            <a:r>
              <a:rPr lang="cs-CZ" altLang="cs-CZ" dirty="0" err="1"/>
              <a:t>fire</a:t>
            </a:r>
            <a:r>
              <a:rPr lang="cs-CZ" altLang="cs-CZ" dirty="0"/>
              <a:t> management has </a:t>
            </a:r>
            <a:r>
              <a:rPr lang="cs-CZ" altLang="cs-CZ" dirty="0" err="1"/>
              <a:t>focused</a:t>
            </a:r>
            <a:r>
              <a:rPr lang="cs-CZ" altLang="cs-CZ" dirty="0"/>
              <a:t> on </a:t>
            </a:r>
            <a:r>
              <a:rPr lang="cs-CZ" altLang="cs-CZ" dirty="0" err="1"/>
              <a:t>fire</a:t>
            </a:r>
            <a:r>
              <a:rPr lang="cs-CZ" altLang="cs-CZ" dirty="0"/>
              <a:t> </a:t>
            </a:r>
            <a:r>
              <a:rPr lang="cs-CZ" altLang="cs-CZ" dirty="0" err="1"/>
              <a:t>suppression</a:t>
            </a:r>
            <a:r>
              <a:rPr lang="cs-CZ" altLang="cs-CZ" dirty="0"/>
              <a:t> </a:t>
            </a:r>
            <a:r>
              <a:rPr lang="cs-CZ" altLang="cs-CZ" dirty="0" err="1"/>
              <a:t>rather</a:t>
            </a:r>
            <a:r>
              <a:rPr lang="cs-CZ" altLang="cs-CZ" dirty="0"/>
              <a:t> </a:t>
            </a:r>
            <a:r>
              <a:rPr lang="cs-CZ" altLang="cs-CZ" dirty="0" err="1"/>
              <a:t>than</a:t>
            </a:r>
            <a:r>
              <a:rPr lang="cs-CZ" altLang="cs-CZ" dirty="0"/>
              <a:t> </a:t>
            </a:r>
            <a:r>
              <a:rPr lang="cs-CZ" altLang="cs-CZ" dirty="0" err="1"/>
              <a:t>prevention</a:t>
            </a:r>
            <a:r>
              <a:rPr lang="cs-CZ" altLang="cs-CZ" dirty="0"/>
              <a:t> 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4" name="Picture 2" descr="Death Rides the 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2913928" cy="47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10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20688"/>
            <a:ext cx="7024744" cy="1143000"/>
          </a:xfrm>
        </p:spPr>
        <p:txBody>
          <a:bodyPr/>
          <a:lstStyle/>
          <a:p>
            <a:r>
              <a:rPr lang="cs-CZ" altLang="cs-CZ" dirty="0" err="1"/>
              <a:t>Types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forest</a:t>
            </a:r>
            <a:r>
              <a:rPr lang="cs-CZ" altLang="cs-CZ" dirty="0"/>
              <a:t> </a:t>
            </a:r>
            <a:r>
              <a:rPr lang="cs-CZ" altLang="cs-CZ" dirty="0" err="1"/>
              <a:t>fires</a:t>
            </a:r>
            <a:endParaRPr lang="cs-CZ" altLang="cs-CZ" dirty="0"/>
          </a:p>
        </p:txBody>
      </p:sp>
      <p:pic>
        <p:nvPicPr>
          <p:cNvPr id="30724" name="Picture 4" descr="http://www.npr.org/news/graphics/2012/08/wildfires/FireSUPP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1" y="1916832"/>
            <a:ext cx="7560840" cy="42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38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772400" cy="841375"/>
          </a:xfrm>
        </p:spPr>
        <p:txBody>
          <a:bodyPr/>
          <a:lstStyle/>
          <a:p>
            <a:pPr eaLnBrk="1" hangingPunct="1"/>
            <a:r>
              <a:rPr lang="en-US" altLang="cs-CZ" b="1"/>
              <a:t>Ground Fires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82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cs-CZ" dirty="0"/>
              <a:t>Burn the organic materials beneath the surface litter of the forest floor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Fuels like peat, coal, tree roots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Common in wet, boggy areas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Smoldering fire, usually no flames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Very high heat </a:t>
            </a:r>
            <a:r>
              <a:rPr lang="en-US" altLang="cs-CZ" dirty="0">
                <a:sym typeface="Wingdings" pitchFamily="2" charset="2"/>
              </a:rPr>
              <a:t></a:t>
            </a:r>
            <a:r>
              <a:rPr lang="en-US" altLang="cs-CZ" dirty="0"/>
              <a:t>kills root systems</a:t>
            </a:r>
          </a:p>
          <a:p>
            <a:pPr eaLnBrk="1" hangingPunct="1">
              <a:buFont typeface="Wingdings" pitchFamily="2" charset="2"/>
              <a:buChar char="q"/>
            </a:pPr>
            <a:endParaRPr lang="en-US" altLang="cs-CZ" sz="1200" dirty="0"/>
          </a:p>
        </p:txBody>
      </p:sp>
      <p:pic>
        <p:nvPicPr>
          <p:cNvPr id="33794" name="Picture 2" descr="Wild Fires – Causes and Infl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744416" cy="2421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1140" name="Picture 5" descr="GroundFir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137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3276600" y="6338888"/>
            <a:ext cx="2735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Ground fire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029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772400" cy="8413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 </a:t>
            </a:r>
            <a:r>
              <a:rPr lang="en-US" altLang="cs-CZ" b="1" dirty="0"/>
              <a:t>Surface Fires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82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cs-CZ" dirty="0"/>
              <a:t>Burn surface litter and small vegetation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Forest canopy is not generally burned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Most fires begin as surface fires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Easiest to control</a:t>
            </a:r>
          </a:p>
        </p:txBody>
      </p:sp>
      <p:sp>
        <p:nvSpPr>
          <p:cNvPr id="2" name="AutoShape 2" descr="data:image/jpeg;base64,/9j/4AAQSkZJRgABAQAAAQABAAD/2wCEAAkGBhQSERUUExMWFRUWGBoYGRgYGB4YGxsdHBgeGSIaGyAYHCYgHB0jHRwcIC8gIycpLCwsFx4xNTAqNSYrLCkBCQoKDgwOGg8PGiwkHyQsLywsNCwsLCwsNCwsLC8sLCwsLCwsLCwsLCwsLCwsLCwsLCwsLCwsLCksLCwsLCwsLP/AABEIALwBDAMBIgACEQEDEQH/xAAbAAACAwEBAQAAAAAAAAAAAAAEBQIDBgEHAP/EAEIQAAECBQIEAwYEBAUCBgMAAAECEQADEiExBEEFIlFhE3GBBjKRobHBI0LR8BRS4fEHM2JykmOCFRYkQ6LCo7LD/8QAGgEAAgMBAQAAAAAAAAAAAAAAAwQBAgUABv/EAC8RAAICAQQBAwMEAgEFAAAAAAABAhEDBBIhMUFRcfAiYYETMqGxQtEUBSQzkcH/2gAMAwEAAhEDEQA/AMLwucmSsTCXUHCTlIJSRg+8zudsZeFMwl6nJJ3e79fOG+rQAWoP4ctFRTgKI94sWuSkX6QOsIEhFmUVqqWzmkWCciz3++0C8kvot0k5KZfNUWuljTdTFlG7AM+I7LnImFZJKchIuST3L+rt9YGwFy6XAKTubKAIw12v6xTpVFTil2cgjIA6+XWBSj2yz6HYEoSklT11M1QHla5fHm5gmdwoKBK1UF7g7MzYJdgVuRC2uVQAU8xfmdmwbgA72dsExYEGgrIyoAJBJP8Ab+m1oErXRDAZ0kJmABVQdiWbJYxVoQUagA2IU1/gxgjUSitXIHACQ+HLDEW6gJVNGHJzVdRPTJz9YO5cEIB0iDUnYAhz0beHPs4TNnS5YpClrSCp2sViwGHucwJI0BKVkB2qD98W6esaD2O0IM3TrCa1IUkhIZLkObE/m87dWjpyXkvCIk49oQnUahKTZClm+bN0yXMb3g+hkUpMuVKSKUCYKgVAjJUoOkOObN6j0jCcVnBU/UFsqVkGzrSL9DaCfCmJmlMouhUywwC7pCgD2JaK8tKyX3wFe1ySJq0hyhKUhLtY+8Ug2cByH7iMrr5CpZoLEOD2H7f5xpeJp8SbNAJ5phSHLAipgOgLDMZ32iHh6hcskEy1FJUMKKbP06P5Ra+CK5GcvQJlCSVC7pUS5akkGw2LOf1eCOPza5q1lTqUogEBhliT16fOCNWsrXKCpiUoWmUg2cilhZ7VBz1hdq0hOqKFzSpPinnKmtVYlgL72btC+OTaUmFzw2TaQR/DpJuo1coYh3Z7ncuAS2wO8MBq5csrBSGmSqHGXJAIHQM49YCn6NJmXWpkhVUwuSsgsLKLMxYdngTT6hKFVh+VaQ5AcO+3o7vHJt9AENOITpLugl1opUFC1i9u46wQiaBOEpgsBCBVtygnfzhZPbw0K5XUSXa6rkHtlsQTJHiOta1cwDAHmBAZ1Bg4+sQpUuWTGVcl2r0SWdw/RhYP8W8ztC5Eg+I4ZVFzsCPj3xB/E5alBKUCoD8wDXIch9+sd0fClUkj3ty+x2/rExlxbYbFCU5WkE+zvBk6iZUpdHNcAsaQMuQ2W8mjQcPlaaTqphKh4chjUTU6lAAEMOtgBvC/hvDShHukq67McfC5b+0Fce4chKkLSGSnmIe6r3Km6/LG0Z+aW6bVunwjWx4qgvUe6rXvS3vzLJNiqliSrsSRT/yMJfaLiSfEQgKelNav+Lj9YXcG42pM6bNWLlBo6JwGTezJt2hQrVgrMxW6iSGtcM3U9ori01S9l/LJeSl86I8dniYpkNcOWDAnr/WEUyawIdsecGKnObW8oH1MwW6glt/Q+v1Ma0YKMUjIyT3ycgaaGbq33Pz7xagE5HKMPkxAS1Vuq5dy/wAd/OCUzLCCoCwDVBiyRfcw2X4iJslCwl6HYJCSkFJICmAuOsQ02k8RQS2SkfFQEGcUmj+NmqtyoWHGHEsp+piG+aLRXFgmkQFABtk38kj6vHNRMKSwKgOxaLuGos376RTxGSTMLYAA+T9e8WfRW+QP+KmqCyWP4aUlwPdCgAR3sLjvH2r0a6UEg0qQkj1DDHVomUqpXSVspCaqmDhwRtcE4xgQWdCpQkJFRJHK5wD0uWDvboATmOTo5rgXHUGtQppNKcuMAC3mLgxVokKC1hi6UmoEOzsH7ZF+8OPaKRSqUbJFChYNu4Bc7ft4nwHUiZJnArLoRSKnIpK0s7XYBLWdmZsRW7LUKZ8suHAAIcRzUuEIc8tyAD0e5G39Iu1SiCEqblHK1x8jceUSSusMUBNKT5EbZze3U4juyJlc3UpJUpKSMEPYhjv12gT+JVUL4LjtDDVyxRJJfml//wBCP1gHiWmCFhi4IcXf94i9IqhpIm0flIIWarkHc3GP7w09lfaPw5slCw8sFjSmpTUkcoF/eY8t4XahB8IqUblagPg5e1384cezfDXnFaSAtMmarmALGlhjza3nApV5CJPwZ7V6k1rIP+YVO4ckGZVvcHeGfCtcpWpkgqJpVUSo3SzrVcdabwmEkkpATdYDdyVMG+kN9DKUFFxaVLmsUuynFAZ+6gIvSojmwWdxMrkkcoAUC26suX+PxhTptGqfMDrd+Ylw7Da/5mt3LdYL18lSEFKXIU6Ta+QNifh2ijh4H8VLsQEqBIPx+XWKZOIui+JXNWaXSmviMlNqRNQANgEkCm+wb4vA/H5aTPnEpAecvPRgPrENBKM3WykS1gFUyymdi5Vcb4g3Xfi1HlClahfUF6Uu77E3Y9TA1wor7F8lycn9wHj0ppikA8lmve9wD1z+2EJS4UyS9gftGi44pU5a7VKlLVLICThKyyvQb9oTSpYVMKcFwHfs5D7G3zi0FS5F6DuEUqDTGVcMhiPUbbfOC1TUFZT4hTS7vzPe1L4YACF+u0ZHhhN3CbHF+ov2/SKZijUaiHKiS21/2wiHit2WjUZW0arh1FLV1KIYEnAO0OZOnRJkgEglRd85tHnMud4cznFh7t7Ys7ekFaP2iWKAXUgbHrUWb1MK5MUn0+DSw6nGlTjR6TJ1wSMD97wh4oqoEgu9vSL1akKAPUwr1SlJUSBZ/tAMeOpWaGWa20AqlEAWOVDNgD/VzEkSx4dxDEzBSAzkk+kV6mSkJDdYbcxOOITeCxqG0Bz5NU2kD3lAfFoaTpwSopbHw84p0KB4yT/IVKPSzn9IZhJtWzPzQjGVIW6lA8RYGAVD0BaOBJEQlZeDUSqoKLsK9nZh/iEcr797XtCyZPdc1Qs9QYYuoYeHPCRRNUdhKWHyxNnhBJlu56EE/wDKB/5MJ/ih/pJZpSQHfdxuYV8RP4qqiAQQL+QjW8G0yaE2JZIvsD++nUxkeNpfUzWQ3OzdGAEXQMcaBIKV1OEnTJS9INyHDXuTctZmuWEE6AqCUUJoCfzEbs4KjUyhe4bBzAemBeYEqKQJdPNkgMD5FTA+gG0G8N1SisSmADpAONxb1YfrFthzkJfamd4iErYMrmBAYDApFy7JHxJ7RR7OltPqS2RLS/mVFvl8ot9pZxpUipwha05seaxTYOmikP5QLwea2nmhyCpSLbWCi/nAI9Bn2feK4KTcZH+k/oRYjyO0ETNqlNyBm+mem1rwCnJgvVTAWYNygerZg6QGZ9q56VS5ID8viAje80rHyV8oC4qSyQUlLAs4YsS+/eCFyqaCPzCr1C1Jt/xED8S1ZX7xc9TnyjmjojIIKkFxy3a73IRYDb3nc222jS+z86Y2qIBQRp1spgWcpDMIyqJpoLW/CQWzclNx/wARDDgfEV+FqalKYy/mSW9LQFq1YXp0JUzXVLDOxAtkh3aNN4hEiYjw1jmSAFBj71Sh8EBz5RmdOppiSzsXbyjQTeLDw5a1oCmmK5DbCGv1Dqe/TpaJmuiIvuwM6RSp8qWwBdKmCqrFIVUSA2CD6QKnRpVqyEvmZ7w5eUE3+XYd4Y6/jZSoTgP82WuWDYGkFJt0Ja3+7vCTgs4zJpALGlbXbY2Pa4/4wOV039gmOt6X3CpevEubKXLspKA+/MUkE/P4ww0+tKJSVkOfFUSrc8gBHeECU80OUqfToSbDxFl/+1P6QVpcAk3yVyOJCmYpymtzk3JL5yPKBNFpwStRIDE+87Fhi28USbhKejE/Vot0eCepUfnHbfRlBgmUFrqS9khTVH8rOxJcdfWF85IDlzGlSGmTSBdMv/6npiM94VTvgB4mLLSQJNnVABVwMOfkLQ00vD0GWlWCVbYzAaJF3a8HSU8qbsXLN+2/vFJRLwlXgbafiCUpAAsN4nq9Wkt1uflCmcQO5LY83eCZMklPiBL81Pr/AEhZxSdmlDLKcaGSJjJFIy8B63XMfK3q0W61RSlLWd3hJPmkmOxw3cnZ8rgtqPpxKkkjb5v/AGgrg9JWsAuGWL7cwEBMWDXc3Hl+v2ieh11MxRIAZ7NcuTiG490Zb55OzNOELIb4RdLDEdIrC6i5w8RXqAGYP/eCsGEr1DS5zYpA+N8+gjPk3Ta3TrbeGmomNp1FmqV+kAlAZJGSTjNgzfOBoI+khoj2gUkABNPVjnpnAEBoWCVFQclRyYqTJJi9SCCWIZ1N6KIf5REmkTFNjGVqApKpilXMrLfnC0oLN/pIPrH3B9SVaiWCXuwUQ+AWf+YPCUzCA3UN83/flDLgiR4iLuoHDtakl3Y+7d/IM8Ebpcg6tqgP2mmVKCk2SsAlJ/KpmAFg7Ja93fq8F8D0SpmhmqSAqiaCQDzABDEs7kYLgFrk9g/aVV5YLAhKXYXBa4Ny7Es/YdInoNQZenTYP4hU7XCaQG8lNjo/8xgMegz/AHFMsMYsWizvF/Eyk6iZQ9JVarN+p+/aKJqGJByCRnpaDRfAGaCdeoeFpugQsf8A5lH7ws1iQpBULMfkfLyhjxNX4WnHRCvnMUYAXIJlLUPylIPkp/uI59ELsJlgCUTvRL+Ln7CO6ZR8KYQbEpBG5y3pm8WaRX/pTVcmkDa4Ub/ARejhx/gzNBt41BD/AOgEFvUxSPQWS+oUXF4O4jaXISc0FZ/71E/SBFC0F8YTzgM1KEJ+CQPrF32D8Mp1gqkpUP8A22AO7m/2ceRiXsfIKp9mDA5xezn0Ji2YG06gPzLQPgkk/bPeLfY/TpCtQtZ/ykAh8XU3r/eFM7rHIc0qvLEDnSChZSRgkfOL0TuRizCpX/x/pA6pYJJpAcuG27WiM+SfDd3H0u0HXSsA0rdHdKGIq3ZzEtITSB2+pidFiprMf7PE5MgppB3KR8TFrKUNk6tzPJ3SB82a0Cyi8uavqUIf1KvomKigoEy/+n5iDJMgnTy0JuVzFrI6AISl/LPwilpBNrbFoT2eLJWpIYbX+cFz0oASEE1MQo9b7dmj6XSlmZ9ydnjnK10Q47XRVPakl+YFiGx+8ekNtEaZEtyA7qA81FPrh4UzVPVgjr6xqNLLQJckqBqASe1iS/zb0hTUSSr54NDSRbv55EXF5wSUXODjq/6QqnUlmV02PxhvxNYVNqyCAQDcXL3tiFs+WxDpDPkP1uzwbG6SQvlTk2yWn0avFlocEqYjoxuH6FhH0uclphIAdTAf9yvg0GcMUVajxCGBUSG2ADk+gb42hbOapR6km9sk5AdvKCRfIu1wFyNMgywVzAm7U0qfOSQGbe14JSiXVSmYhglxMMtTO45QOoG59IhwilVKVSwq7lVShbuA7Nl2j7UT6U+4lJqdJqc0/wArNzd1H5RLZCQt4tMaWgXckn55+UUoUU0BLVJKzkbsnMVcRmlU3slL/ExbPbxGYKJAzbYdM3iTglEwLmhnNJJucgXv/SF6tWbAsGfHmT9/lBhleCCSAFlmu7ZexHl84AlyyQ9LxzolNo6hcNeCata9Qgk8oJx3Qp33IYEny7wnSLE9G+kS00wpLjLFj5pI+8E7QK6Zb7QTKphUwSmYVTEpDcqVEqAtsBhm9Ijp5pUlRPXHSwAHoAB6QJrNcpZAO1s/v+kE8OPKfP7QJKkFTt8F595wLPh+kTMx3/eWiKYsCgxDAXt3gqByLuJn8KQOkv8A+6jHeHygqXqB/wBIEeYWn9Y7xT3ZQ/6af38Yq4YpiofzIUn4h39GeO8ELs5IQP4YHetvRif36QxXK/8AQoL5nLt5JSPt8oE0RB0qkjPipPnyEfr8Iaa3RtpNKzuuskXvznbe31gMXx+Q840/wItPIqUkDdQHxMXcQVVNWeqj9YL0UgeOlsDmxsA+8DaTRqURMLhLkghRSwBYqtdn3grYFLgomzsh65ZUwPukZDlskpBt3izSaNUuUVoIUiaBlSgxS4KSBkg3F8KHdiNfpJQQaVMoXIVmnYJ2d3v27xfwsvoJxJ/9wMCwcgOcf7oWyvhe41gXL9hdJ05VuogJJNIAbvcEsN4p1clkS7quTu4ztDrhMlSfFKwQDJW1W7sLPkP0hVOzLbAUD5FxaCeQdcFGplFlEKV1IN3/AKwdpCCuXYNUl3L2e7vHNfOqIAH5h3OXaLdKCpThgAXxYZ+vSObpExjbIS0VzDLF3Vb0626QZqNQoAywlKTlRS/M5LC9wG2GSXiHDNBNUpakAMLZayvraOzEIE5YU6SAlJLYpSAWYsSb+kB3Jy9hnY1HjiyqZIIFwWdnZrs7X6QTo5CCQFGlyNnPweLNbqkpEqkctJN7uSW9HaLp/DUuDzBRDlJASEF7DJfrF3LjkBspktRpkEJSlJb5liQfmDDdUhpaDsLfCFUqcKyDg9O30jRatSEpSlxh2/f7tGfnlUkkbOmScb/Bm9UigKWChhSwPvb4GCB+kLZk2panUDSHBDt6OBuctDDitSzSgG16QCe2BFE3hq0IUVNdg5UCR6jAti8O42mrZmZ1UnFdAqNSQsFmbbe9n+Z7QtUos1tw/qzn4fWH8haTKmEBKilAHugXN+jk8ohGs1FDbhIDl2fPxLlu8XjwwDjwW/x6wQEkCmwYWPn1iuZLmOCoG5yR94ZpmBI5SCpJsqhxnd8wJN16l2ckAE7AY8nPrFlIq48i/h88jU1gsywxYKuDaxsbtmLtRpyubOKSVFMwh7Y6+bxVp9IZfhk2qZXX82flFemAMur8ylEv1cC3x+scn5RZxq00HJ0CwSFZbB+MT0xASxcHsWizhkol7kG1+l8esFanTCq6Q+8Alk+qmNwwpw3L+TNIscQbopYmTEJbsdhg9L/C8UpQOUublXwHTvF2kkjxUv7uS92sct6Gz5h2zMa5FOv0KpU0oVkFrYgvQjkPn9o5OIKhVl7vuHuQ/wAP7QVwdBpJ6P8AQD7wO+OQkVzwRlxMmPki47mHE/hSAtCQCxSSpRUA3NS9zsbNkvF91FXG2BapBIQwdpacR3hUhdQVSWFQ+RBF99oYpdMxkByJYAqUBg7nfG3xizhqPxFO5PiObMLgHDsMnrtiKuZZQFfs5oTOUU1syhm7C92Nu0PeNsFyJZNXhpL46k7W+UKPZhNGqmkh0oSpRBLCxGYL4jrAvUlasEbW2AgCb3teA8tuxPyX8BkiZPmKAqplTFBJDhRCbBT3IJ2FziKZMhSAUGqyR+YB0tu1svbY2ODDPgs1KEkpSCiYuhT9CKaT0d3t/ML9I8S4yZkvxFJlTFBHMFA1rFVyCgg1BKgSTcgk3YwfsX6MdqJ7E/mswfKbuG/e5jTaTSUcJluBVMnKIcXyE59PnGbVLlzFD8MpsR+GtwBsr8Sp7ZFQdto1yp0teglJUCkLIIUwUzrJLX2dmdxC+otONeozp0mpewJKlFMqYCpxTgYBc9D0s+C0Z+ci6dg6fteH5lUomiqu9IbBDm482HxhXPkMuW4d1i3W4H63gl1ZVK6CEadKp8sEskqU6trA4Jz594L1slAQLMmpQCX5gyMl/wCZwewHeCeGaITdXSwlhEpZAcEDmAtkbwNP0SjNQkkkqUXzdmG5e/eFnO5W/CG1H6aXNsKQoy9OEgAqmHmL92APpf1hHrgszZhLGoqdhaxYlPk0aXiK5ZIQzlagFeTgAA+WYBQE0KDWBUG8ybRTHKlu9S2SG6W1PoUKXW63NIDJd3cfswTp5ylJFR28yYqSSbDA2AhnISBhmDvYPg4fd2hiQsrs+4VoyZnVi3XMMeIkeIFCwDgA2Y7lsxDg8s1BKSHDkk9evmMwu47oTWyalJAyXY72J+G/2hOP1ZaZoZPowqjs7i6AolNVXUWgNalT2CQQBFSdMEqIXkWYXL9Ghro9N+GohBAH81n38/lDj2wVoz4qWSVMokSPDklOVLL2NtvjiF+ilumWQgnYjrc9YO4+jw0IAXUpYcswYdLEtj4CKfZnVpkrSpYKqgpJAOOYJSW3u7jLeUUlL6Ny5CY4pT2sL0nCFqrsAlmIGQOj/DEJ9dKMo0lLFJY5YjzP1EehcJ10nwlqS5AVzEpUwvYBw+LxLXykTUyyCFhxzWFjt22+EZ71soSanEfWlhKtjMtxnhfMmzMhIN7hx+UNzb+TGO+xns2mbIqXLUSmYoEEsBSEm7sAT3zBftIuaZhSkApLJfyBLdoO9jjORpigs6pxKnFRpMtPLmxxbYRLzyhgTTRSeFTzPj/Qq1eneeoISyUkEg3vhumfg0WanhiVKcku12h4nhhCWsHNyN4oVoEj3qn7Qv8A8i3aZoQwxUafJ5zw9brQFXAqPqR9HaGidKgBZF5lJLmzWPuhmhbo0NNsAXJSH7lofydM2pEsgpQQQoEhRaguezHAePQSPKGHBune4vDvgOoCZUxwbgh/VJ+0BTdABPSQ1JULdPzN2LWbsYK4VolGRMWMOB/eKyaoLjT3P2LNBLrmoTe6hi5648o0sg86iZZ/yiUgkBSSV/6jTn4uWYxltDMKFhTORsYLm8SUVEk3IYn1f0i7VlLob1hM1YyAhI+YIaAZGvZSi3vMe9vvAcyZUp7iw+QiSZZJv0idvqRYbJn0T5gcBUwKSD0qL/T5wJxGYTMIORb4QVQFzgDYqpOHJLN8PLpAupl/iLfIJfA/flAYNb2M5E3BPwE6GapIUhyApLs9i2Lb9u8cmT0hieUIuPy1Ehgk9vtaBxMIIDbuxALfEWgmaPGIQnJHN0J3zt9GtBWxehPq5aUPg5YPdmb5j6vGx1nBPwZIkg3CCQCTXyuVMbJLNcDLjEY/V6XmCRuWAuT0s/m0egcen0Sw61haSzJLMAkD494T1GRqcYrzY7pca2ybAdXJSgA1AJYUpOS4fHR/Ld4T6qYDqJbJYJmgNm1Q9PhFCyAxBd+2O994t0k0hctTO0xB+CoIoOKbbtkPIpNKKpDXhRaetk+9JKQlv+oGt6Qw0empV4igagGBN6fLv3giRPJ1k9ZUwShKB6uogN3f4wxkSXQbWjNzZvXzRq4MKXJnv4cGYFFsg/N7mOo0YIAH94ZztGkQBqU8pILAbi/pExy3SQSWJK5CGcoOaUswFzYRPhmkKpgvY3L2Bs9nuYnMlS0qqTVMJx+UD7v2AENeDyitJwlsgBrNu7q+MNznshZnwjvybQ7hHC6VgkW95XRsna5aF/GJ7+Imoy3JIFViD/MpVn3YC3pDvXWlEgVOkhh227D9IyevkK8MKK2AGQbO37xCWmm5S3N/Ya1OP6aXgq1nDglCZqVEglvEUWFWTT+ZXmYc8P1oXKIQkAC1QBv5Akn4xj5SFTFXJPo/wh7o+LIlkywDhnJ38o0c8bjRm6ae3JZzi3DSUk4UC6g+wD+h+V4B9nUmWpExRCRWU5S4qsCHu9Sfh5xDVatVSgdyDTs39oNl8PWdKuaSDXypB3SpWyRuSHxYJaAttR2t9jNKU3KgnhnEVpWx5QLFzs6icZFs+UGaTjaVLSApgkKUqztSAAw3c/aM4hK0NXhuuMgsd9xDvTqCZSSkD8RBBUBYETAD5OGgGfEvTsYwZH0HDXIVUvmAYk9QCzO2T1MPOFTUSpYClNUSQNy/TuWjOzpCkyPwphSpi6bXLhgfgPgIPkHlQFAqUABY2fv1veEM0Y0qG43K0x3xHWAWGGcj6D1MRRp1KDsb92+AAxBOm0tZOClwSTnFh5Zi5UkOXU1+vzhJSrhHbkuDxzgC+dXKFctgSBdxuogA/rDzg2qCtQozQQliLfygFRZx1BL38i0Zk6ZSAt3DM49Tn7CHHBpspKpZSpaSpKwoliE8jP3S59Hj2Tpq0eW5TpiniWoNaD/rBJPaxffL/Ew49n5QHD5qt/FDWtYXv6wj46CUyiXDjq73zbIez9jiHfs3rG0U8KuEzEkDd1JZvL+sL5f2ceqGcH/kd+jFUoEm2YP4nwrw1IQk1qMtClN1U6mHkGF4p0E8pUqlKcNcE7jFxeJzNUs1FSi5AcA0hrhjTDFsWaVlhQQq4SAQAKlAYti5+W0fampKk2a1rEOOt7sfKKJ+oJYhIA69fjf4xCZqCpTkufh9Ik4sVPHiIJdwUix2fN85+UNuPcPMlVSW6EA+7Z/mPvCCeliD+7R6JxfRFSHAUpSwLACkmx5nLJGL3NmAMI58n6eSL8M0cGNZMckzHanRGhCmLrGOjG/zAt3jqmkhDkVLuwDkCnc9yWaCuJcRJJTLfkcVdWa/qXNhvCQBzc9B8fvb5wbG5SVsFmjCN7eQjg8zxNdIFFqgaXJsC5x5GNR7UcXnTeVQSJYNuUVdLqyzvCD2CQP/ABOW+AFYvlB/WPRl6/TqSo0oJH8wsz584zdXl/Tzp7bpf/RrTY92Jo860qDUkJHM4KegYu7b+sMZvDqVSA455oDC9goX9Y0mqUkJKwEviwA8mb6RlZLr1EkF7r2g+PUPKm6rgvLTLHSvmza6LhbqmAI3HkwG3VoOTpfDSQYJ4ZyX9B3t+sc4jqa/MRiObkx3dLdt8Gc1enYN1gTWaRRlFMoerwwnTXfyMfGWPDbFTht8fOGVNxoYlG0ZmdwkpCUhbukqVSRa7X+TvDzgUhEoMBzEXJ37mFKeGlSnBOWc9AXu2b94d/wnKtRVfc/YQznncdtieGFStqgzT6z3k0O/e0ZT2g4imWKUEl1Opz8mcm3pGm4dpipBBUNjVgN1fttGT9p5CVTlqCif5QGLgFqibAOp8QPRxTyP0I1kkotLsQz9Ws3ukHDctvTMCoBqsDkQ50cyWggkFZx6vtYv5RotRoJg5mZqVYxg7Dp9I08mdQ4M7Dp5T5M54SgTMmJGLdBj49PjBkrU0ywpmCkMLhhzly+XYkEbVQ4ncIUpArHVIu7j+uWL4itfAkLRJl3SEoNRzUSVZ/8AjYdD1hNZoSaTH545QVoWTJfioSkAg4IAABU7ps747bfGCkzEgB1BmPKCaWv0ux+EH8Q0Y0ypS6wokkMAWZvNx0t3jW6bhUsvMUzqsCb2zQfv8I7LqY46bKRx2vyZXgsoqKR+Ul2JyWcqf0aNrL4aAoEMGuSP3vFE/QSpf4qUplJRzLUqwCQAKOw7dfSFC/8AEnSVNVMOXNDJPTd28xGbkeTUy3Y4ug36qhFRujS6/i8uSEhgK3ckgAUi5L4gCdrkzFFSVpUMOm4+ItCSb7WaKbZcxJBS3ODy9sH9iFU3iuiBNM4XJJZJyT2ETj0z/wAoyv2OThHqS/LM5L08uYuZckDDHe+52jvCqV6xSU2QlC2u2Eszk3c38wO8B6JLVuWx94u9lCRMnLpCqUKN2b1fZyMDbYEx6ZKkYLe52Ccfq/DKllTgHLgVCpgBjI8sRPgczknvsEEXyaiPofrFPHf81v5QEv1sL+ufWOSJdKhb3paSPUu/2iO1XzsmPEr+dDCSWvH06UXBZukW6VJLJAe/S8XjSBR94I6OCR5OMQTckRsb5AZKSSEgEqUWAIuTgd87Qw4l7OTJJSFqQFNVQCSQ2XNNI+PbMQ4eimakvzP+VifMPbG5YCNjxOTKUfHnKCkU1eGDSZi9ipr0kjLN5CFc2oeOaXqMYsG+DkYmfpapaSMOQSzB+j+UaubqidMgAVVSUu53SGdj+8Qn1vG5ipYBSgM4sls5Ja2ftGp9jtPXpgTs4DiwucQpqpNRU5rpjunUeYp+DHy9CaQ5cZp3/pCzi80JFIFKrFsnr5R6bxPhwcKYYDAC9rByM9WjzDjsoidMUprzFBjlkgX+YHpBdLqVlYHU4NkE0PP8LA+qmzFCqmWQH6qUP0jYavhNiGuSXJ738hGW/wAK0t46mcmhI+Zj0HU6wVAbhs2+EZesnJah19h3SJxxrjszsvRABua2Hw8LkSaddpgB1P1EazWEFIuASWFt+0ZeehuISA7slT2/3Ex2Gblfs/6GMlOK91/ZqpsxaUki4uQ8A6aYqlRPvjbYwXrZ7p7AOzwpkziog9zb0aF8fMQsFwd0+oBLGxfEXa2USUnqGtFep0HNULHtceUGaacCLsWsfpBJNfuRZsUsuWq4DDPl07nvA+p1i1XAIfO3pDXWoNybgB2e/YCAZ09JZKrE9L94vGV80VaYq/iFiWoJVQvZI/MMdLC/yhQJU1TBXNyqIL3Dk2J/3h7/AM3eNXL0wWDTZsnFiTbqRaFs/Qz0zCmUlVJAdRwCS7gC1sQ1izpWlwxXNh3NN8iJcgyyliQvPk/R9+8eo6PThUlC0uQpAIfI7nvGE4PwtatZLK0qWEmpVrWu30s8ehzdRQFBQcJ6ejv1hXXz3OMV2Dw3/iLtRphypAJHeM97Q8QGnasBTmznycAC/riNYOIISjxFKCU2uT5uz7jp3jzJPAhOXNmzlLClqUpCAAHBJNS1q5Up2ADktbvOhwPJK5dI7U6p4ltS5Dle0WmmzEJKinmcKWCEIJGSxdng/jftSqV4Wm0RlLQaWbn5gepLXJc5brGflezg8ITGBOCHZstgXNtz22hlwvgCEzEJQuqasOX/ACuHa2GGfLpeNX/i4t19r0fKM2erySXP8C32oXrJk0qnpINIQ0v3GGzAnJv5+UAq9j9SwqQUuCeptsQDm0erSeHeEkqWkrUWAWoOlmDEbM++Q2YQcS9rZOnAKV1TQ4KAkqZiwNSg2xLXN8wxF7VtgqFXcuZMzEv2FUmWVTCEYuomz9QEmAl8P06LGa560kfIqhjx72wOpSORTjLlgfTrfMZj/wARa1P3+sEVvtlOF4L5vIFlQvcMbEFsw19nJA8CYs2qIQD2OR8r+kBcc1AmFawmmo4d94faTS06GU1yVLO4OECzbX+e8CnJrbfb/wBDUYr6muUv9mW42p5xAwLWwG6PmGnG9CJStIQXK9Ohx/2/1hTxH3zdwLAsztbDnaNPx5XiTdElUo4QixaukJTS5AZsEtvZ2ispVKP5/onHG4y91/Yy9kNAlP481QSnCXyS4sBu/wBoK1soKKwWkyDasggnflFXMX6A5LwOuYdPzTafEIJCQGQgHbGS1mv9YzWp165qipZck4G3+lPQdoThGeabnfHzofnKOGCiarhGp0klTBfvC5WmsgtlRsHfYAhuphVx32hXq5hFymp0Jpu2Nug+cCcM4SudMCEprUdr27qI90fOH8vh6dFMEycHKSUkI7h3NXQm3Vji0F244Tb7nXAvc5JeIgi9GWTJmTAFLAVdFIQTZLryehcMHd7RoPZapOnKS4UhahT0IyC/eFmtlLnKUqkgKSjlAywOXLAXN/rGm4HNqlhS+VgJZe5NIFJNgHKWGH5DANR9eDntcjEE4ZL8Pgqm6mYRzpABzfEefe3aEpXytzjxCzWUWSb5yCKdqR1j0BbLmrJIoliovg5v5Bo8n45MKxWTYzJgAu45q7v1q+Riugj9XzyTrZfQkjb/AOFWmJkLbKp3nhA/WNRqZf4pUcgY8/u0IP8ADeUqXo6qhda7NcGwJJO9mDdDGj1i0y0qUzln/frCGpf/AHEveg+ndQXsA8RNJF7mwHTrGW1c4p1ssvalTHOyhGi4lrKUKUS60n+4A2DRndfpK1S1iykhT7uOvZn8oPg+/wB0HyXtXuhiNcoqFVknLHaJhSaCOZ3+I/WAk6UulyScdukWq1zLKQGpsbRLj4QWL45D5nECkAAJDYvkWiehWEEsCQcdA/fMI5ktRUbucMLjP7vD7hMu198gfWBzioRJTsOXogogg2AxH3/hYKg4xiC/4G9gR++kFylBCSACVdrkbfvzhP8AUrpgpZKXABM0SUIWAGds3z9I7K0viJKCHZr9H6xLUatMv/Nmp5i7EsOrk9B94Q8b/wAQUyCUSE+Ios6mLXwzEEnH9YJiw5Mz+lfkXy51jjyaFGkl6ZJNaUqWQLliwYP5eXSFHFeLJIeXz97jfITkgEPzMDbMZZPE589V5ZDkqWEgionYlycDAt2EFaofhJUTzfygklr3JBHwaNbFolBpy5ZnS1cndCbVVJmmYFqlF1EKPvmoMS4GCLW79YdcJ1WoQKpaErzcvUz+/wA5dj1hDOn+IUpCCohyUgE2bJYk46w14ZKEslc2eZTJLJSq72yOZut287NGm6qhK+bGKdGVh1skqUCos5ADe4By3wM7HeHHDdFp5SFrUrwkEMSB+IQ+CpW3k+2Iy+u9p5iAEyXCQHDtZwC4yDkOflAOr1s2ZQJkwZpVV+UuxIbb9RAkzpNGymr/AIiWtGlSFylEpCpiySSG5hSwYEMC7uLCM7K9nyk1ASF0qUCogklQdJSXLBj2yIu1/GFplS5UpHgoQ4SFEB9yQDcvm+9xGbn6uaUsVslKWZKmsL+Z3fygiXAJti3iE6aSQU2FiUjlbzAa32i3T6RFKSJa5rhypItnHvDZj6xSvVlIpSXZrEcuXY/zdwfWITePT1G61dOUhI9A0FUHIq5V2OOJcGWmQZigwUAUk73GIbTpxRK06CAXlLWHJdytnLXDU7dYr9rNcCEShNExiXIHKkkpNKTvi7Wiv2kRRMkIukDTJ/8A3Khvd/l6QhcnOCn3yabSUJbeuDN6hFUwDY/do2v+IySmXJUlJT4cwALUp1q5dmFkinPXAjLafT16lAJzNloIGzn5YMbT/EDSV6dShyplqFKckkqYlV7W8/OBZ5Vnx38vgtijeKdfKMxqlEkJJzcJcqVzbt36mNFoPZJ5YXg/mdwT/tcYF+jtvA8rjctGml+EkVUJrtYKIvhnNjeLOGcdnK90hSHvUGIIbcedh2MUnLM4/StqX8jMI43Pnlsby5xkyinTpTLGawQVKLNzHZu1jCmVw6bOWOYvS6iXULKVzEPcWb5RKXrlupBSlit0hLj3g9m7ufMx9M4iEKlqWWSglClJuKVm1xkBT42UY7BBq67L59iSZcjVLTM/h11SykkJCeawKnAdgsAuAp8AfymGZ0aUKKJijWSFIclAIekk0rsU1cwJ/KkgsuBeISkqpTPqmoWkKTUFeIFrJCgkgczXIySHZ2MZ/jHFJstIkiYVplAgVoAOTSkubGjKVAEUtsGZjBTbXz56/cTlklCKd/Pn8Gv1GmEoeIQpnFTzFKUQCaVljYBRqCehc3AAxuq4IlVSUcymTMTcEEh083xUR1phnN9pPE0zBJMxaQAkYD22ekJbfFnyAR+F/ghSQyjdSiC1nYO55bMB1JPcgMIZIJuufCDyljk0r4fb+f8Ao0Xs3pKdKlKmDOomwZjUTYAAbRHVcVStQoU4Bd8u24bYZ82HWFshcydUFLkpkoQFNUyXIcAqPvEOC5YOobhwzWpKUS0pUlZUzsaWYfmZ1AOb4cWGYT/RqTlPltjKyr9sehOrU1rppIdyokXbLG77b7Rct0FRYkKHvqyW7Y+AAghOtkpPKutZVzISmpSrXcIBYfIbwo45xm9CEJpDkOoKJbl/ISOuFH7QxDT5MjqqQPJrcWJcPcwhHEarA3GTsP19I+VJUVOGJJAc5clgbe76Rn5nGFAH8S/RKEta1nuwb6RzS+1M9HNVhyHAu7v0JfD7WAaCS0c1+2vn4KL/AKjjfd/PyaiZoFhTpBp3IGzZuLPGg4RKoU5U1QYu2B2yP6x51P8Aa+YtioMe1g9tthYWgtHtS4ACCFMAWYDqW/lEAejyTVSInroVUT03ifGZcpD1gBwHJa5OBGUl+2E7xF0UoQxap0kWJdyCKj0YuCMRnJfGaQtRSCpQ94h/hUDck3OYB/8AMGsmTDQpaiAX5QogO93Df3aGcOix4+Ur9zOlqJNV4DuJa2ZOmHxFJdwRTgDdiAEh22Dx3RpkLKkfmZ6vePe/3a1+kJ9SjVTSStKxuSQ3r0AhhwXRyEpKpiZi1EXJJQnuMM3cmG3BVwDcr5O6uclKgJSlOsVWDm3fa2GG8Ca/h+tSCvw5iUF0vSbh97Xe3m4hzpdcJMwTpUtc2cEkcwdrWNhYgdALbQ5m+2WqnoFcjw0uCVLnUoLFugychzZ4lNoq02efaaTqFGh1p290t60h4uncJnylBMwAKYqatJ9SXt1vftGg4hrZLMvwUlz7pKgR3+gIDm0Z7XcdllKkIkjJ5+3lb6wRNvwUfB3T6mlPObA5Bu3Z8hoY6HjoSapWm8QjBWKk3SE+77rZItk9oy6GNz9ARE06tSQwUR2x9Iusa7KOdD3U6tRKjMUy3v4inUfTpswtAh1gSUrKUtdqnv3YGzPtCVWou9/WIuVZLeZsIts9Srl6BGr1bkhFKB0T/Ukl+5gSprBfwEOpPswtcszEomqQA5UJagkXy7Fx3EDr4VKTZcwA9Ln7x3sRyzS8ckS1TZMuWCAVYUGZyBYbC29+0T/xFnD+NSlOES0y79Rffzd4J9mlePxCSpYFySwdhzHDkwo9vZxVrVqP8yg23KspHyAjLx850vSP9mrl4h7sh7OqJ1skC4VNSD0BCwqxHQ3B849B9rpQOnnAluVSg+9th/ujz72QUf42Xf8AM/wBI+ceoe0suqVNScFFfd6Vb+n1hTXSrND55GNJxjf3v+jzTgSKkpBPKp0qa5Aqz6Fj6RqeD8MSnlXkE9WLcpAte4fyUIUexKQsolqHKfENrHALeUbvjACCspABlMpJ7ksQexBIME1mVp7PuF0sUoqXmvn9iWfpkKnrSARVKBtY2qBKX3Yhsxm9foEyhpp7imYk0uvlEwAfyl0tfYMR0eNf7VEJnSLAuVJu4spIdqSGNoxvG9CnxNSkklMuUZiQTvUAX6uwff4mCaSL2p3x8QDVZE3187BNRxpSUgGZMIDMC5pAUTawDuVMRa/rH3GOJpU0mQVKlpKlArIClHm5lB2HKprk4dw5EW8PQF6Nc5QqmpWwWbkBISwvZg523MIQSCq+Ao+dnYtt5Rq0nyZTm+rL9NqpumIUgpUFpBD8wPYp6pLiDND7UqR/loIXWpYNQd1OAHbADBvO4BaFWn1qguWAzKWEkUi4FNiWe7l73iS01/iK941E7AmsbD/ccdo7ar5RG+VdjvSapSiUGkBJK3oVOUVEh1AMBdRdiwdWTaIzeLTkoUBOXSo8wHKSWYVs+2LsXDHoBwFI8dL3BTNJS5ANCSoAsQSlwHD3jnDuJ+J4SFSpb1ISVsqohS2vzU2qJFthsGjnFeUTvlVWWSOKLoYTSUYMsEoT0vSwUWA2uIs8JZIrLucO6ul3JYWLAtBfGpKZGsnSUISUypi0pKg5IAGevwhfrOOTilq2DswAAY+naI3X0QlxbDpPs4tQFBSWDkVAnO4AbHQmFfEZKUqapzuHcg7uYF8ZVINR3IubbW84G3Ic9IivU72LZK1PYDzO3eDtMrmw5OAm7239bwBqAxYDp8xBydMBJCrkn9SNolo5MZ6bQJdKp0wIQVAMLqbqBhQe0O063SygkyiVIIcmYn3lB7i55cBqW84wC9QonOMdojIdakgk3LRGz1J3Gv1ntUmqpCAkJYBKSCP+7qfl2ELf/Nq1bdhgMB+gtChOlAUobCLtVNKKUoZIKXLC5PnmJUYkObC5fH9Q4AVQMHsMYffe0C63iYWp1qKza4AAGzAH+kAzJhFoplpqVftFtqRXc2EzdYi7I36/WPtPWfdCR5kfeGGk0iUAkBzYcwB37xHiUoS1gpDEgH4gH7x1ohphel9mjNTdaqlYAFh6B3+UD6f2dCFHxieX8oUxPq1resXo43NRLNJb0hdLUZrlZJN947wdSXZ9M0yKrciH3WFFvQPDjhnDJgl1ypFaVpWUqdHMkEpUGVfKTaxYYYxm56AClhlIPxeGPD/aLUSglEuaUpSQwATZjM6j/qr/AOXYNNFd3oaPUz+IIliSEBDnw0p8SXUqlfh0o5qlMWcp2UDgvGM18hctZEwiogKdKkrBCg4IUkkFx3hxM47qAUDxlWTLYsgqTQlIFKqXTaWgFiKqA7wJr5xnqC5rKUEhIsEgJSGCQEgAADYCOT9Dnb7P/9k="/>
          <p:cNvSpPr>
            <a:spLocks noChangeAspect="1" noChangeArrowheads="1"/>
          </p:cNvSpPr>
          <p:nvPr/>
        </p:nvSpPr>
        <p:spPr bwMode="auto">
          <a:xfrm>
            <a:off x="155575" y="-160020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AutoShape 4" descr="data:image/jpeg;base64,/9j/4AAQSkZJRgABAQAAAQABAAD/2wCEAAkGBhQSERUUExMWFRUWGBoYGRgYGB4YGxsdHBgeGSIaGyAYHCYgHB0jHRwcIC8gIycpLCwsFx4xNTAqNSYrLCkBCQoKDgwOGg8PGiwkHyQsLywsNCwsLCwsNCwsLC8sLCwsLCwsLCwsLCwsLCwsLCwsLCwsLCwsLCksLCwsLCwsLP/AABEIALwBDAMBIgACEQEDEQH/xAAbAAACAwEBAQAAAAAAAAAAAAAEBQIDBgEHAP/EAEIQAAECBQIEAwYEBAUCBgMAAAECEQADEiExBEEFIlFhE3GBBjKRobHBI0LR8BRS4fEHM2JykmOCFRYkQ6LCo7LD/8QAGgEAAgMBAQAAAAAAAAAAAAAAAwQBAgUABv/EAC8RAAICAQQBAwMEAgEFAAAAAAABAhEDBBIhMUFRcfAiYYETMqGxQtEUBSQzkcH/2gAMAwEAAhEDEQA/AMLwucmSsTCXUHCTlIJSRg+8zudsZeFMwl6nJJ3e79fOG+rQAWoP4ctFRTgKI94sWuSkX6QOsIEhFmUVqqWzmkWCciz3++0C8kvot0k5KZfNUWuljTdTFlG7AM+I7LnImFZJKchIuST3L+rt9YGwFy6XAKTubKAIw12v6xTpVFTil2cgjIA6+XWBSj2yz6HYEoSklT11M1QHla5fHm5gmdwoKBK1UF7g7MzYJdgVuRC2uVQAU8xfmdmwbgA72dsExYEGgrIyoAJBJP8Ab+m1oErXRDAZ0kJmABVQdiWbJYxVoQUagA2IU1/gxgjUSitXIHACQ+HLDEW6gJVNGHJzVdRPTJz9YO5cEIB0iDUnYAhz0beHPs4TNnS5YpClrSCp2sViwGHucwJI0BKVkB2qD98W6esaD2O0IM3TrCa1IUkhIZLkObE/m87dWjpyXkvCIk49oQnUahKTZClm+bN0yXMb3g+hkUpMuVKSKUCYKgVAjJUoOkOObN6j0jCcVnBU/UFsqVkGzrSL9DaCfCmJmlMouhUywwC7pCgD2JaK8tKyX3wFe1ySJq0hyhKUhLtY+8Ug2cByH7iMrr5CpZoLEOD2H7f5xpeJp8SbNAJ5phSHLAipgOgLDMZ32iHh6hcskEy1FJUMKKbP06P5Ra+CK5GcvQJlCSVC7pUS5akkGw2LOf1eCOPza5q1lTqUogEBhliT16fOCNWsrXKCpiUoWmUg2cilhZ7VBz1hdq0hOqKFzSpPinnKmtVYlgL72btC+OTaUmFzw2TaQR/DpJuo1coYh3Z7ncuAS2wO8MBq5csrBSGmSqHGXJAIHQM49YCn6NJmXWpkhVUwuSsgsLKLMxYdngTT6hKFVh+VaQ5AcO+3o7vHJt9AENOITpLugl1opUFC1i9u46wQiaBOEpgsBCBVtygnfzhZPbw0K5XUSXa6rkHtlsQTJHiOta1cwDAHmBAZ1Bg4+sQpUuWTGVcl2r0SWdw/RhYP8W8ztC5Eg+I4ZVFzsCPj3xB/E5alBKUCoD8wDXIch9+sd0fClUkj3ty+x2/rExlxbYbFCU5WkE+zvBk6iZUpdHNcAsaQMuQ2W8mjQcPlaaTqphKh4chjUTU6lAAEMOtgBvC/hvDShHukq67McfC5b+0Fce4chKkLSGSnmIe6r3Km6/LG0Z+aW6bVunwjWx4qgvUe6rXvS3vzLJNiqliSrsSRT/yMJfaLiSfEQgKelNav+Lj9YXcG42pM6bNWLlBo6JwGTezJt2hQrVgrMxW6iSGtcM3U9ori01S9l/LJeSl86I8dniYpkNcOWDAnr/WEUyawIdsecGKnObW8oH1MwW6glt/Q+v1Ma0YKMUjIyT3ycgaaGbq33Pz7xagE5HKMPkxAS1Vuq5dy/wAd/OCUzLCCoCwDVBiyRfcw2X4iJslCwl6HYJCSkFJICmAuOsQ02k8RQS2SkfFQEGcUmj+NmqtyoWHGHEsp+piG+aLRXFgmkQFABtk38kj6vHNRMKSwKgOxaLuGos376RTxGSTMLYAA+T9e8WfRW+QP+KmqCyWP4aUlwPdCgAR3sLjvH2r0a6UEg0qQkj1DDHVomUqpXSVspCaqmDhwRtcE4xgQWdCpQkJFRJHK5wD0uWDvboATmOTo5rgXHUGtQppNKcuMAC3mLgxVokKC1hi6UmoEOzsH7ZF+8OPaKRSqUbJFChYNu4Bc7ft4nwHUiZJnArLoRSKnIpK0s7XYBLWdmZsRW7LUKZ8suHAAIcRzUuEIc8tyAD0e5G39Iu1SiCEqblHK1x8jceUSSusMUBNKT5EbZze3U4juyJlc3UpJUpKSMEPYhjv12gT+JVUL4LjtDDVyxRJJfml//wBCP1gHiWmCFhi4IcXf94i9IqhpIm0flIIWarkHc3GP7w09lfaPw5slCw8sFjSmpTUkcoF/eY8t4XahB8IqUblagPg5e1384cezfDXnFaSAtMmarmALGlhjza3nApV5CJPwZ7V6k1rIP+YVO4ckGZVvcHeGfCtcpWpkgqJpVUSo3SzrVcdabwmEkkpATdYDdyVMG+kN9DKUFFxaVLmsUuynFAZ+6gIvSojmwWdxMrkkcoAUC26suX+PxhTptGqfMDrd+Ylw7Da/5mt3LdYL18lSEFKXIU6Ta+QNifh2ijh4H8VLsQEqBIPx+XWKZOIui+JXNWaXSmviMlNqRNQANgEkCm+wb4vA/H5aTPnEpAecvPRgPrENBKM3WykS1gFUyymdi5Vcb4g3Xfi1HlClahfUF6Uu77E3Y9TA1wor7F8lycn9wHj0ppikA8lmve9wD1z+2EJS4UyS9gftGi44pU5a7VKlLVLICThKyyvQb9oTSpYVMKcFwHfs5D7G3zi0FS5F6DuEUqDTGVcMhiPUbbfOC1TUFZT4hTS7vzPe1L4YACF+u0ZHhhN3CbHF+ov2/SKZijUaiHKiS21/2wiHit2WjUZW0arh1FLV1KIYEnAO0OZOnRJkgEglRd85tHnMud4cznFh7t7Ys7ekFaP2iWKAXUgbHrUWb1MK5MUn0+DSw6nGlTjR6TJ1wSMD97wh4oqoEgu9vSL1akKAPUwr1SlJUSBZ/tAMeOpWaGWa20AqlEAWOVDNgD/VzEkSx4dxDEzBSAzkk+kV6mSkJDdYbcxOOITeCxqG0Bz5NU2kD3lAfFoaTpwSopbHw84p0KB4yT/IVKPSzn9IZhJtWzPzQjGVIW6lA8RYGAVD0BaOBJEQlZeDUSqoKLsK9nZh/iEcr797XtCyZPdc1Qs9QYYuoYeHPCRRNUdhKWHyxNnhBJlu56EE/wDKB/5MJ/ih/pJZpSQHfdxuYV8RP4qqiAQQL+QjW8G0yaE2JZIvsD++nUxkeNpfUzWQ3OzdGAEXQMcaBIKV1OEnTJS9INyHDXuTctZmuWEE6AqCUUJoCfzEbs4KjUyhe4bBzAemBeYEqKQJdPNkgMD5FTA+gG0G8N1SisSmADpAONxb1YfrFthzkJfamd4iErYMrmBAYDApFy7JHxJ7RR7OltPqS2RLS/mVFvl8ot9pZxpUipwha05seaxTYOmikP5QLwea2nmhyCpSLbWCi/nAI9Bn2feK4KTcZH+k/oRYjyO0ETNqlNyBm+mem1rwCnJgvVTAWYNygerZg6QGZ9q56VS5ID8viAje80rHyV8oC4qSyQUlLAs4YsS+/eCFyqaCPzCr1C1Jt/xED8S1ZX7xc9TnyjmjojIIKkFxy3a73IRYDb3nc222jS+z86Y2qIBQRp1spgWcpDMIyqJpoLW/CQWzclNx/wARDDgfEV+FqalKYy/mSW9LQFq1YXp0JUzXVLDOxAtkh3aNN4hEiYjw1jmSAFBj71Sh8EBz5RmdOppiSzsXbyjQTeLDw5a1oCmmK5DbCGv1Dqe/TpaJmuiIvuwM6RSp8qWwBdKmCqrFIVUSA2CD6QKnRpVqyEvmZ7w5eUE3+XYd4Y6/jZSoTgP82WuWDYGkFJt0Ja3+7vCTgs4zJpALGlbXbY2Pa4/4wOV039gmOt6X3CpevEubKXLspKA+/MUkE/P4ww0+tKJSVkOfFUSrc8gBHeECU80OUqfToSbDxFl/+1P6QVpcAk3yVyOJCmYpymtzk3JL5yPKBNFpwStRIDE+87Fhi28USbhKejE/Vot0eCepUfnHbfRlBgmUFrqS9khTVH8rOxJcdfWF85IDlzGlSGmTSBdMv/6npiM94VTvgB4mLLSQJNnVABVwMOfkLQ00vD0GWlWCVbYzAaJF3a8HSU8qbsXLN+2/vFJRLwlXgbafiCUpAAsN4nq9Wkt1uflCmcQO5LY83eCZMklPiBL81Pr/AEhZxSdmlDLKcaGSJjJFIy8B63XMfK3q0W61RSlLWd3hJPmkmOxw3cnZ8rgtqPpxKkkjb5v/AGgrg9JWsAuGWL7cwEBMWDXc3Hl+v2ieh11MxRIAZ7NcuTiG490Zb55OzNOELIb4RdLDEdIrC6i5w8RXqAGYP/eCsGEr1DS5zYpA+N8+gjPk3Ta3TrbeGmomNp1FmqV+kAlAZJGSTjNgzfOBoI+khoj2gUkABNPVjnpnAEBoWCVFQclRyYqTJJi9SCCWIZ1N6KIf5REmkTFNjGVqApKpilXMrLfnC0oLN/pIPrH3B9SVaiWCXuwUQ+AWf+YPCUzCA3UN83/flDLgiR4iLuoHDtakl3Y+7d/IM8Ebpcg6tqgP2mmVKCk2SsAlJ/KpmAFg7Ja93fq8F8D0SpmhmqSAqiaCQDzABDEs7kYLgFrk9g/aVV5YLAhKXYXBa4Ny7Es/YdInoNQZenTYP4hU7XCaQG8lNjo/8xgMegz/AHFMsMYsWizvF/Eyk6iZQ9JVarN+p+/aKJqGJByCRnpaDRfAGaCdeoeFpugQsf8A5lH7ws1iQpBULMfkfLyhjxNX4WnHRCvnMUYAXIJlLUPylIPkp/uI59ELsJlgCUTvRL+Ln7CO6ZR8KYQbEpBG5y3pm8WaRX/pTVcmkDa4Ub/ARejhx/gzNBt41BD/AOgEFvUxSPQWS+oUXF4O4jaXISc0FZ/71E/SBFC0F8YTzgM1KEJ+CQPrF32D8Mp1gqkpUP8A22AO7m/2ceRiXsfIKp9mDA5xezn0Ji2YG06gPzLQPgkk/bPeLfY/TpCtQtZ/ykAh8XU3r/eFM7rHIc0qvLEDnSChZSRgkfOL0TuRizCpX/x/pA6pYJJpAcuG27WiM+SfDd3H0u0HXSsA0rdHdKGIq3ZzEtITSB2+pidFiprMf7PE5MgppB3KR8TFrKUNk6tzPJ3SB82a0Cyi8uavqUIf1KvomKigoEy/+n5iDJMgnTy0JuVzFrI6AISl/LPwilpBNrbFoT2eLJWpIYbX+cFz0oASEE1MQo9b7dmj6XSlmZ9ydnjnK10Q47XRVPakl+YFiGx+8ekNtEaZEtyA7qA81FPrh4UzVPVgjr6xqNLLQJckqBqASe1iS/zb0hTUSSr54NDSRbv55EXF5wSUXODjq/6QqnUlmV02PxhvxNYVNqyCAQDcXL3tiFs+WxDpDPkP1uzwbG6SQvlTk2yWn0avFlocEqYjoxuH6FhH0uclphIAdTAf9yvg0GcMUVajxCGBUSG2ADk+gb42hbOapR6km9sk5AdvKCRfIu1wFyNMgywVzAm7U0qfOSQGbe14JSiXVSmYhglxMMtTO45QOoG59IhwilVKVSwq7lVShbuA7Nl2j7UT6U+4lJqdJqc0/wArNzd1H5RLZCQt4tMaWgXckn55+UUoUU0BLVJKzkbsnMVcRmlU3slL/ExbPbxGYKJAzbYdM3iTglEwLmhnNJJucgXv/SF6tWbAsGfHmT9/lBhleCCSAFlmu7ZexHl84AlyyQ9LxzolNo6hcNeCata9Qgk8oJx3Qp33IYEny7wnSLE9G+kS00wpLjLFj5pI+8E7QK6Zb7QTKphUwSmYVTEpDcqVEqAtsBhm9Ijp5pUlRPXHSwAHoAB6QJrNcpZAO1s/v+kE8OPKfP7QJKkFTt8F595wLPh+kTMx3/eWiKYsCgxDAXt3gqByLuJn8KQOkv8A+6jHeHygqXqB/wBIEeYWn9Y7xT3ZQ/6af38Yq4YpiofzIUn4h39GeO8ELs5IQP4YHetvRif36QxXK/8AQoL5nLt5JSPt8oE0RB0qkjPipPnyEfr8Iaa3RtpNKzuuskXvznbe31gMXx+Q840/wItPIqUkDdQHxMXcQVVNWeqj9YL0UgeOlsDmxsA+8DaTRqURMLhLkghRSwBYqtdn3grYFLgomzsh65ZUwPukZDlskpBt3izSaNUuUVoIUiaBlSgxS4KSBkg3F8KHdiNfpJQQaVMoXIVmnYJ2d3v27xfwsvoJxJ/9wMCwcgOcf7oWyvhe41gXL9hdJ05VuogJJNIAbvcEsN4p1clkS7quTu4ztDrhMlSfFKwQDJW1W7sLPkP0hVOzLbAUD5FxaCeQdcFGplFlEKV1IN3/AKwdpCCuXYNUl3L2e7vHNfOqIAH5h3OXaLdKCpThgAXxYZ+vSObpExjbIS0VzDLF3Vb0626QZqNQoAywlKTlRS/M5LC9wG2GSXiHDNBNUpakAMLZayvraOzEIE5YU6SAlJLYpSAWYsSb+kB3Jy9hnY1HjiyqZIIFwWdnZrs7X6QTo5CCQFGlyNnPweLNbqkpEqkctJN7uSW9HaLp/DUuDzBRDlJASEF7DJfrF3LjkBspktRpkEJSlJb5liQfmDDdUhpaDsLfCFUqcKyDg9O30jRatSEpSlxh2/f7tGfnlUkkbOmScb/Bm9UigKWChhSwPvb4GCB+kLZk2panUDSHBDt6OBuctDDitSzSgG16QCe2BFE3hq0IUVNdg5UCR6jAti8O42mrZmZ1UnFdAqNSQsFmbbe9n+Z7QtUos1tw/qzn4fWH8haTKmEBKilAHugXN+jk8ohGs1FDbhIDl2fPxLlu8XjwwDjwW/x6wQEkCmwYWPn1iuZLmOCoG5yR94ZpmBI5SCpJsqhxnd8wJN16l2ckAE7AY8nPrFlIq48i/h88jU1gsywxYKuDaxsbtmLtRpyubOKSVFMwh7Y6+bxVp9IZfhk2qZXX82flFemAMur8ylEv1cC3x+scn5RZxq00HJ0CwSFZbB+MT0xASxcHsWizhkol7kG1+l8esFanTCq6Q+8Alk+qmNwwpw3L+TNIscQbopYmTEJbsdhg9L/C8UpQOUublXwHTvF2kkjxUv7uS92sct6Gz5h2zMa5FOv0KpU0oVkFrYgvQjkPn9o5OIKhVl7vuHuQ/wAP7QVwdBpJ6P8AQD7wO+OQkVzwRlxMmPki47mHE/hSAtCQCxSSpRUA3NS9zsbNkvF91FXG2BapBIQwdpacR3hUhdQVSWFQ+RBF99oYpdMxkByJYAqUBg7nfG3xizhqPxFO5PiObMLgHDsMnrtiKuZZQFfs5oTOUU1syhm7C92Nu0PeNsFyJZNXhpL46k7W+UKPZhNGqmkh0oSpRBLCxGYL4jrAvUlasEbW2AgCb3teA8tuxPyX8BkiZPmKAqplTFBJDhRCbBT3IJ2FziKZMhSAUGqyR+YB0tu1svbY2ODDPgs1KEkpSCiYuhT9CKaT0d3t/ML9I8S4yZkvxFJlTFBHMFA1rFVyCgg1BKgSTcgk3YwfsX6MdqJ7E/mswfKbuG/e5jTaTSUcJluBVMnKIcXyE59PnGbVLlzFD8MpsR+GtwBsr8Sp7ZFQdto1yp0teglJUCkLIIUwUzrJLX2dmdxC+otONeozp0mpewJKlFMqYCpxTgYBc9D0s+C0Z+ci6dg6fteH5lUomiqu9IbBDm482HxhXPkMuW4d1i3W4H63gl1ZVK6CEadKp8sEskqU6trA4Jz594L1slAQLMmpQCX5gyMl/wCZwewHeCeGaITdXSwlhEpZAcEDmAtkbwNP0SjNQkkkqUXzdmG5e/eFnO5W/CG1H6aXNsKQoy9OEgAqmHmL92APpf1hHrgszZhLGoqdhaxYlPk0aXiK5ZIQzlagFeTgAA+WYBQE0KDWBUG8ybRTHKlu9S2SG6W1PoUKXW63NIDJd3cfswTp5ylJFR28yYqSSbDA2AhnISBhmDvYPg4fd2hiQsrs+4VoyZnVi3XMMeIkeIFCwDgA2Y7lsxDg8s1BKSHDkk9evmMwu47oTWyalJAyXY72J+G/2hOP1ZaZoZPowqjs7i6AolNVXUWgNalT2CQQBFSdMEqIXkWYXL9Ghro9N+GohBAH81n38/lDj2wVoz4qWSVMokSPDklOVLL2NtvjiF+ilumWQgnYjrc9YO4+jw0IAXUpYcswYdLEtj4CKfZnVpkrSpYKqgpJAOOYJSW3u7jLeUUlL6Ny5CY4pT2sL0nCFqrsAlmIGQOj/DEJ9dKMo0lLFJY5YjzP1EehcJ10nwlqS5AVzEpUwvYBw+LxLXykTUyyCFhxzWFjt22+EZ71soSanEfWlhKtjMtxnhfMmzMhIN7hx+UNzb+TGO+xns2mbIqXLUSmYoEEsBSEm7sAT3zBftIuaZhSkApLJfyBLdoO9jjORpigs6pxKnFRpMtPLmxxbYRLzyhgTTRSeFTzPj/Qq1eneeoISyUkEg3vhumfg0WanhiVKcku12h4nhhCWsHNyN4oVoEj3qn7Qv8A8i3aZoQwxUafJ5zw9brQFXAqPqR9HaGidKgBZF5lJLmzWPuhmhbo0NNsAXJSH7lofydM2pEsgpQQQoEhRaguezHAePQSPKGHBune4vDvgOoCZUxwbgh/VJ+0BTdABPSQ1JULdPzN2LWbsYK4VolGRMWMOB/eKyaoLjT3P2LNBLrmoTe6hi5648o0sg86iZZ/yiUgkBSSV/6jTn4uWYxltDMKFhTORsYLm8SUVEk3IYn1f0i7VlLob1hM1YyAhI+YIaAZGvZSi3vMe9vvAcyZUp7iw+QiSZZJv0idvqRYbJn0T5gcBUwKSD0qL/T5wJxGYTMIORb4QVQFzgDYqpOHJLN8PLpAupl/iLfIJfA/flAYNb2M5E3BPwE6GapIUhyApLs9i2Lb9u8cmT0hieUIuPy1Ehgk9vtaBxMIIDbuxALfEWgmaPGIQnJHN0J3zt9GtBWxehPq5aUPg5YPdmb5j6vGx1nBPwZIkg3CCQCTXyuVMbJLNcDLjEY/V6XmCRuWAuT0s/m0egcen0Sw61haSzJLMAkD494T1GRqcYrzY7pca2ybAdXJSgA1AJYUpOS4fHR/Ld4T6qYDqJbJYJmgNm1Q9PhFCyAxBd+2O994t0k0hctTO0xB+CoIoOKbbtkPIpNKKpDXhRaetk+9JKQlv+oGt6Qw0empV4igagGBN6fLv3giRPJ1k9ZUwShKB6uogN3f4wxkSXQbWjNzZvXzRq4MKXJnv4cGYFFsg/N7mOo0YIAH94ZztGkQBqU8pILAbi/pExy3SQSWJK5CGcoOaUswFzYRPhmkKpgvY3L2Bs9nuYnMlS0qqTVMJx+UD7v2AENeDyitJwlsgBrNu7q+MNznshZnwjvybQ7hHC6VgkW95XRsna5aF/GJ7+Imoy3JIFViD/MpVn3YC3pDvXWlEgVOkhh227D9IyevkK8MKK2AGQbO37xCWmm5S3N/Ya1OP6aXgq1nDglCZqVEglvEUWFWTT+ZXmYc8P1oXKIQkAC1QBv5Akn4xj5SFTFXJPo/wh7o+LIlkywDhnJ38o0c8bjRm6ae3JZzi3DSUk4UC6g+wD+h+V4B9nUmWpExRCRWU5S4qsCHu9Sfh5xDVatVSgdyDTs39oNl8PWdKuaSDXypB3SpWyRuSHxYJaAttR2t9jNKU3KgnhnEVpWx5QLFzs6icZFs+UGaTjaVLSApgkKUqztSAAw3c/aM4hK0NXhuuMgsd9xDvTqCZSSkD8RBBUBYETAD5OGgGfEvTsYwZH0HDXIVUvmAYk9QCzO2T1MPOFTUSpYClNUSQNy/TuWjOzpCkyPwphSpi6bXLhgfgPgIPkHlQFAqUABY2fv1veEM0Y0qG43K0x3xHWAWGGcj6D1MRRp1KDsb92+AAxBOm0tZOClwSTnFh5Zi5UkOXU1+vzhJSrhHbkuDxzgC+dXKFctgSBdxuogA/rDzg2qCtQozQQliLfygFRZx1BL38i0Zk6ZSAt3DM49Tn7CHHBpspKpZSpaSpKwoliE8jP3S59Hj2Tpq0eW5TpiniWoNaD/rBJPaxffL/Ew49n5QHD5qt/FDWtYXv6wj46CUyiXDjq73zbIez9jiHfs3rG0U8KuEzEkDd1JZvL+sL5f2ceqGcH/kd+jFUoEm2YP4nwrw1IQk1qMtClN1U6mHkGF4p0E8pUqlKcNcE7jFxeJzNUs1FSi5AcA0hrhjTDFsWaVlhQQq4SAQAKlAYti5+W0fampKk2a1rEOOt7sfKKJ+oJYhIA69fjf4xCZqCpTkufh9Ik4sVPHiIJdwUix2fN85+UNuPcPMlVSW6EA+7Z/mPvCCeliD+7R6JxfRFSHAUpSwLACkmx5nLJGL3NmAMI58n6eSL8M0cGNZMckzHanRGhCmLrGOjG/zAt3jqmkhDkVLuwDkCnc9yWaCuJcRJJTLfkcVdWa/qXNhvCQBzc9B8fvb5wbG5SVsFmjCN7eQjg8zxNdIFFqgaXJsC5x5GNR7UcXnTeVQSJYNuUVdLqyzvCD2CQP/ABOW+AFYvlB/WPRl6/TqSo0oJH8wsz584zdXl/Tzp7bpf/RrTY92Jo860qDUkJHM4KegYu7b+sMZvDqVSA455oDC9goX9Y0mqUkJKwEviwA8mb6RlZLr1EkF7r2g+PUPKm6rgvLTLHSvmza6LhbqmAI3HkwG3VoOTpfDSQYJ4ZyX9B3t+sc4jqa/MRiObkx3dLdt8Gc1enYN1gTWaRRlFMoerwwnTXfyMfGWPDbFTht8fOGVNxoYlG0ZmdwkpCUhbukqVSRa7X+TvDzgUhEoMBzEXJ37mFKeGlSnBOWc9AXu2b94d/wnKtRVfc/YQznncdtieGFStqgzT6z3k0O/e0ZT2g4imWKUEl1Opz8mcm3pGm4dpipBBUNjVgN1fttGT9p5CVTlqCif5QGLgFqibAOp8QPRxTyP0I1kkotLsQz9Ws3ukHDctvTMCoBqsDkQ50cyWggkFZx6vtYv5RotRoJg5mZqVYxg7Dp9I08mdQ4M7Dp5T5M54SgTMmJGLdBj49PjBkrU0ywpmCkMLhhzly+XYkEbVQ4ncIUpArHVIu7j+uWL4itfAkLRJl3SEoNRzUSVZ/8AjYdD1hNZoSaTH545QVoWTJfioSkAg4IAABU7ps747bfGCkzEgB1BmPKCaWv0ux+EH8Q0Y0ypS6wokkMAWZvNx0t3jW6bhUsvMUzqsCb2zQfv8I7LqY46bKRx2vyZXgsoqKR+Ul2JyWcqf0aNrL4aAoEMGuSP3vFE/QSpf4qUplJRzLUqwCQAKOw7dfSFC/8AEnSVNVMOXNDJPTd28xGbkeTUy3Y4ug36qhFRujS6/i8uSEhgK3ckgAUi5L4gCdrkzFFSVpUMOm4+ItCSb7WaKbZcxJBS3ODy9sH9iFU3iuiBNM4XJJZJyT2ETj0z/wAoyv2OThHqS/LM5L08uYuZckDDHe+52jvCqV6xSU2QlC2u2Eszk3c38wO8B6JLVuWx94u9lCRMnLpCqUKN2b1fZyMDbYEx6ZKkYLe52Ccfq/DKllTgHLgVCpgBjI8sRPgczknvsEEXyaiPofrFPHf81v5QEv1sL+ufWOSJdKhb3paSPUu/2iO1XzsmPEr+dDCSWvH06UXBZukW6VJLJAe/S8XjSBR94I6OCR5OMQTckRsb5AZKSSEgEqUWAIuTgd87Qw4l7OTJJSFqQFNVQCSQ2XNNI+PbMQ4eimakvzP+VifMPbG5YCNjxOTKUfHnKCkU1eGDSZi9ipr0kjLN5CFc2oeOaXqMYsG+DkYmfpapaSMOQSzB+j+UaubqidMgAVVSUu53SGdj+8Qn1vG5ipYBSgM4sls5Ja2ftGp9jtPXpgTs4DiwucQpqpNRU5rpjunUeYp+DHy9CaQ5cZp3/pCzi80JFIFKrFsnr5R6bxPhwcKYYDAC9rByM9WjzDjsoidMUprzFBjlkgX+YHpBdLqVlYHU4NkE0PP8LA+qmzFCqmWQH6qUP0jYavhNiGuSXJ738hGW/wAK0t46mcmhI+Zj0HU6wVAbhs2+EZesnJah19h3SJxxrjszsvRABua2Hw8LkSaddpgB1P1EazWEFIuASWFt+0ZeehuISA7slT2/3Ex2Gblfs/6GMlOK91/ZqpsxaUki4uQ8A6aYqlRPvjbYwXrZ7p7AOzwpkziog9zb0aF8fMQsFwd0+oBLGxfEXa2USUnqGtFep0HNULHtceUGaacCLsWsfpBJNfuRZsUsuWq4DDPl07nvA+p1i1XAIfO3pDXWoNybgB2e/YCAZ09JZKrE9L94vGV80VaYq/iFiWoJVQvZI/MMdLC/yhQJU1TBXNyqIL3Dk2J/3h7/AM3eNXL0wWDTZsnFiTbqRaFs/Qz0zCmUlVJAdRwCS7gC1sQ1izpWlwxXNh3NN8iJcgyyliQvPk/R9+8eo6PThUlC0uQpAIfI7nvGE4PwtatZLK0qWEmpVrWu30s8ehzdRQFBQcJ6ejv1hXXz3OMV2Dw3/iLtRphypAJHeM97Q8QGnasBTmznycAC/riNYOIISjxFKCU2uT5uz7jp3jzJPAhOXNmzlLClqUpCAAHBJNS1q5Up2ADktbvOhwPJK5dI7U6p4ltS5Dle0WmmzEJKinmcKWCEIJGSxdng/jftSqV4Wm0RlLQaWbn5gepLXJc5brGflezg8ITGBOCHZstgXNtz22hlwvgCEzEJQuqasOX/ACuHa2GGfLpeNX/i4t19r0fKM2erySXP8C32oXrJk0qnpINIQ0v3GGzAnJv5+UAq9j9SwqQUuCeptsQDm0erSeHeEkqWkrUWAWoOlmDEbM++Q2YQcS9rZOnAKV1TQ4KAkqZiwNSg2xLXN8wxF7VtgqFXcuZMzEv2FUmWVTCEYuomz9QEmAl8P06LGa560kfIqhjx72wOpSORTjLlgfTrfMZj/wARa1P3+sEVvtlOF4L5vIFlQvcMbEFsw19nJA8CYs2qIQD2OR8r+kBcc1AmFawmmo4d94faTS06GU1yVLO4OECzbX+e8CnJrbfb/wBDUYr6muUv9mW42p5xAwLWwG6PmGnG9CJStIQXK9Ohx/2/1hTxH3zdwLAsztbDnaNPx5XiTdElUo4QixaukJTS5AZsEtvZ2ispVKP5/onHG4y91/Yy9kNAlP481QSnCXyS4sBu/wBoK1soKKwWkyDasggnflFXMX6A5LwOuYdPzTafEIJCQGQgHbGS1mv9YzWp165qipZck4G3+lPQdoThGeabnfHzofnKOGCiarhGp0klTBfvC5WmsgtlRsHfYAhuphVx32hXq5hFymp0Jpu2Nug+cCcM4SudMCEprUdr27qI90fOH8vh6dFMEycHKSUkI7h3NXQm3Vji0F244Tb7nXAvc5JeIgi9GWTJmTAFLAVdFIQTZLryehcMHd7RoPZapOnKS4UhahT0IyC/eFmtlLnKUqkgKSjlAywOXLAXN/rGm4HNqlhS+VgJZe5NIFJNgHKWGH5DANR9eDntcjEE4ZL8Pgqm6mYRzpABzfEefe3aEpXytzjxCzWUWSb5yCKdqR1j0BbLmrJIoliovg5v5Bo8n45MKxWTYzJgAu45q7v1q+Riugj9XzyTrZfQkjb/AOFWmJkLbKp3nhA/WNRqZf4pUcgY8/u0IP8ADeUqXo6qhda7NcGwJJO9mDdDGj1i0y0qUzln/frCGpf/AHEveg+ndQXsA8RNJF7mwHTrGW1c4p1ssvalTHOyhGi4lrKUKUS60n+4A2DRndfpK1S1iykhT7uOvZn8oPg+/wB0HyXtXuhiNcoqFVknLHaJhSaCOZ3+I/WAk6UulyScdukWq1zLKQGpsbRLj4QWL45D5nECkAAJDYvkWiehWEEsCQcdA/fMI5ktRUbucMLjP7vD7hMu198gfWBzioRJTsOXogogg2AxH3/hYKg4xiC/4G9gR++kFylBCSACVdrkbfvzhP8AUrpgpZKXABM0SUIWAGds3z9I7K0viJKCHZr9H6xLUatMv/Nmp5i7EsOrk9B94Q8b/wAQUyCUSE+Ios6mLXwzEEnH9YJiw5Mz+lfkXy51jjyaFGkl6ZJNaUqWQLliwYP5eXSFHFeLJIeXz97jfITkgEPzMDbMZZPE589V5ZDkqWEgionYlycDAt2EFaofhJUTzfygklr3JBHwaNbFolBpy5ZnS1cndCbVVJmmYFqlF1EKPvmoMS4GCLW79YdcJ1WoQKpaErzcvUz+/wA5dj1hDOn+IUpCCohyUgE2bJYk46w14ZKEslc2eZTJLJSq72yOZut287NGm6qhK+bGKdGVh1skqUCos5ADe4By3wM7HeHHDdFp5SFrUrwkEMSB+IQ+CpW3k+2Iy+u9p5iAEyXCQHDtZwC4yDkOflAOr1s2ZQJkwZpVV+UuxIbb9RAkzpNGymr/AIiWtGlSFylEpCpiySSG5hSwYEMC7uLCM7K9nyk1ASF0qUCogklQdJSXLBj2yIu1/GFplS5UpHgoQ4SFEB9yQDcvm+9xGbn6uaUsVslKWZKmsL+Z3fygiXAJti3iE6aSQU2FiUjlbzAa32i3T6RFKSJa5rhypItnHvDZj6xSvVlIpSXZrEcuXY/zdwfWITePT1G61dOUhI9A0FUHIq5V2OOJcGWmQZigwUAUk73GIbTpxRK06CAXlLWHJdytnLXDU7dYr9rNcCEShNExiXIHKkkpNKTvi7Wiv2kRRMkIukDTJ/8A3Khvd/l6QhcnOCn3yabSUJbeuDN6hFUwDY/do2v+IySmXJUlJT4cwALUp1q5dmFkinPXAjLafT16lAJzNloIGzn5YMbT/EDSV6dShyplqFKckkqYlV7W8/OBZ5Vnx38vgtijeKdfKMxqlEkJJzcJcqVzbt36mNFoPZJ5YXg/mdwT/tcYF+jtvA8rjctGml+EkVUJrtYKIvhnNjeLOGcdnK90hSHvUGIIbcedh2MUnLM4/StqX8jMI43Pnlsby5xkyinTpTLGawQVKLNzHZu1jCmVw6bOWOYvS6iXULKVzEPcWb5RKXrlupBSlit0hLj3g9m7ufMx9M4iEKlqWWSglClJuKVm1xkBT42UY7BBq67L59iSZcjVLTM/h11SykkJCeawKnAdgsAuAp8AfymGZ0aUKKJijWSFIclAIekk0rsU1cwJ/KkgsuBeISkqpTPqmoWkKTUFeIFrJCgkgczXIySHZ2MZ/jHFJstIkiYVplAgVoAOTSkubGjKVAEUtsGZjBTbXz56/cTlklCKd/Pn8Gv1GmEoeIQpnFTzFKUQCaVljYBRqCehc3AAxuq4IlVSUcymTMTcEEh083xUR1phnN9pPE0zBJMxaQAkYD22ekJbfFnyAR+F/ghSQyjdSiC1nYO55bMB1JPcgMIZIJuufCDyljk0r4fb+f8Ao0Xs3pKdKlKmDOomwZjUTYAAbRHVcVStQoU4Bd8u24bYZ82HWFshcydUFLkpkoQFNUyXIcAqPvEOC5YOobhwzWpKUS0pUlZUzsaWYfmZ1AOb4cWGYT/RqTlPltjKyr9sehOrU1rppIdyokXbLG77b7Rct0FRYkKHvqyW7Y+AAghOtkpPKutZVzISmpSrXcIBYfIbwo45xm9CEJpDkOoKJbl/ISOuFH7QxDT5MjqqQPJrcWJcPcwhHEarA3GTsP19I+VJUVOGJJAc5clgbe76Rn5nGFAH8S/RKEta1nuwb6RzS+1M9HNVhyHAu7v0JfD7WAaCS0c1+2vn4KL/AKjjfd/PyaiZoFhTpBp3IGzZuLPGg4RKoU5U1QYu2B2yP6x51P8Aa+YtioMe1g9tthYWgtHtS4ACCFMAWYDqW/lEAejyTVSInroVUT03ifGZcpD1gBwHJa5OBGUl+2E7xF0UoQxap0kWJdyCKj0YuCMRnJfGaQtRSCpQ94h/hUDck3OYB/8AMGsmTDQpaiAX5QogO93Df3aGcOix4+Ur9zOlqJNV4DuJa2ZOmHxFJdwRTgDdiAEh22Dx3RpkLKkfmZ6vePe/3a1+kJ9SjVTSStKxuSQ3r0AhhwXRyEpKpiZi1EXJJQnuMM3cmG3BVwDcr5O6uclKgJSlOsVWDm3fa2GG8Ca/h+tSCvw5iUF0vSbh97Xe3m4hzpdcJMwTpUtc2cEkcwdrWNhYgdALbQ5m+2WqnoFcjw0uCVLnUoLFugychzZ4lNoq02efaaTqFGh1p290t60h4uncJnylBMwAKYqatJ9SXt1vftGg4hrZLMvwUlz7pKgR3+gIDm0Z7XcdllKkIkjJ5+3lb6wRNvwUfB3T6mlPObA5Bu3Z8hoY6HjoSapWm8QjBWKk3SE+77rZItk9oy6GNz9ARE06tSQwUR2x9Iusa7KOdD3U6tRKjMUy3v4inUfTpswtAh1gSUrKUtdqnv3YGzPtCVWou9/WIuVZLeZsIts9Srl6BGr1bkhFKB0T/Ukl+5gSprBfwEOpPswtcszEomqQA5UJagkXy7Fx3EDr4VKTZcwA9Ln7x3sRyzS8ckS1TZMuWCAVYUGZyBYbC29+0T/xFnD+NSlOES0y79Rffzd4J9mlePxCSpYFySwdhzHDkwo9vZxVrVqP8yg23KspHyAjLx850vSP9mrl4h7sh7OqJ1skC4VNSD0BCwqxHQ3B849B9rpQOnnAluVSg+9th/ujz72QUf42Xf8AM/wBI+ceoe0suqVNScFFfd6Vb+n1hTXSrND55GNJxjf3v+jzTgSKkpBPKp0qa5Aqz6Fj6RqeD8MSnlXkE9WLcpAte4fyUIUexKQsolqHKfENrHALeUbvjACCspABlMpJ7ksQexBIME1mVp7PuF0sUoqXmvn9iWfpkKnrSARVKBtY2qBKX3Yhsxm9foEyhpp7imYk0uvlEwAfyl0tfYMR0eNf7VEJnSLAuVJu4spIdqSGNoxvG9CnxNSkklMuUZiQTvUAX6uwff4mCaSL2p3x8QDVZE3187BNRxpSUgGZMIDMC5pAUTawDuVMRa/rH3GOJpU0mQVKlpKlArIClHm5lB2HKprk4dw5EW8PQF6Nc5QqmpWwWbkBISwvZg523MIQSCq+Ao+dnYtt5Rq0nyZTm+rL9NqpumIUgpUFpBD8wPYp6pLiDND7UqR/loIXWpYNQd1OAHbADBvO4BaFWn1qguWAzKWEkUi4FNiWe7l73iS01/iK941E7AmsbD/ccdo7ar5RG+VdjvSapSiUGkBJK3oVOUVEh1AMBdRdiwdWTaIzeLTkoUBOXSo8wHKSWYVs+2LsXDHoBwFI8dL3BTNJS5ANCSoAsQSlwHD3jnDuJ+J4SFSpb1ISVsqohS2vzU2qJFthsGjnFeUTvlVWWSOKLoYTSUYMsEoT0vSwUWA2uIs8JZIrLucO6ul3JYWLAtBfGpKZGsnSUISUypi0pKg5IAGevwhfrOOTilq2DswAAY+naI3X0QlxbDpPs4tQFBSWDkVAnO4AbHQmFfEZKUqapzuHcg7uYF8ZVINR3IubbW84G3Ic9IivU72LZK1PYDzO3eDtMrmw5OAm7239bwBqAxYDp8xBydMBJCrkn9SNolo5MZ6bQJdKp0wIQVAMLqbqBhQe0O063SygkyiVIIcmYn3lB7i55cBqW84wC9QonOMdojIdakgk3LRGz1J3Gv1ntUmqpCAkJYBKSCP+7qfl2ELf/Nq1bdhgMB+gtChOlAUobCLtVNKKUoZIKXLC5PnmJUYkObC5fH9Q4AVQMHsMYffe0C63iYWp1qKza4AAGzAH+kAzJhFoplpqVftFtqRXc2EzdYi7I36/WPtPWfdCR5kfeGGk0iUAkBzYcwB37xHiUoS1gpDEgH4gH7x1ohphel9mjNTdaqlYAFh6B3+UD6f2dCFHxieX8oUxPq1resXo43NRLNJb0hdLUZrlZJN947wdSXZ9M0yKrciH3WFFvQPDjhnDJgl1ypFaVpWUqdHMkEpUGVfKTaxYYYxm56AClhlIPxeGPD/aLUSglEuaUpSQwATZjM6j/qr/AOXYNNFd3oaPUz+IIliSEBDnw0p8SXUqlfh0o5qlMWcp2UDgvGM18hctZEwiogKdKkrBCg4IUkkFx3hxM47qAUDxlWTLYsgqTQlIFKqXTaWgFiKqA7wJr5xnqC5rKUEhIsEgJSGCQEgAADYCOT9Dnb7P/9k="/>
          <p:cNvSpPr>
            <a:spLocks noChangeAspect="1" noChangeArrowheads="1"/>
          </p:cNvSpPr>
          <p:nvPr/>
        </p:nvSpPr>
        <p:spPr bwMode="auto">
          <a:xfrm>
            <a:off x="307975" y="-144780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4822" name="Picture 6" descr="http://news.psu.edu/sites/default/files/styles/threshold-992/public/forest_floor_f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27683"/>
            <a:ext cx="4824536" cy="3224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772400" cy="841375"/>
          </a:xfrm>
        </p:spPr>
        <p:txBody>
          <a:bodyPr/>
          <a:lstStyle/>
          <a:p>
            <a:pPr eaLnBrk="1" hangingPunct="1"/>
            <a:r>
              <a:rPr lang="en-US" altLang="cs-CZ" b="1"/>
              <a:t>Crown Fires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82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cs-CZ" dirty="0"/>
              <a:t>Burn from top to top of trees or shrubs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Most dangerous type of fire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Can easily spread due to wind</a:t>
            </a:r>
            <a:endParaRPr lang="cs-CZ" altLang="cs-CZ" dirty="0"/>
          </a:p>
          <a:p>
            <a:pPr lvl="1">
              <a:buFont typeface="Wingdings" pitchFamily="2" charset="2"/>
              <a:buChar char="q"/>
            </a:pPr>
            <a:r>
              <a:rPr lang="en-US" altLang="cs-CZ" dirty="0"/>
              <a:t>Many conifers are highly flammable</a:t>
            </a:r>
            <a:endParaRPr lang="cs-CZ" altLang="cs-CZ" dirty="0"/>
          </a:p>
          <a:p>
            <a:pPr marL="365760" lvl="1" indent="0">
              <a:buNone/>
            </a:pPr>
            <a:r>
              <a:rPr lang="cs-CZ" dirty="0"/>
              <a:t>https://www.youtube.com/watch?v=KvBRWTumoZI</a:t>
            </a:r>
          </a:p>
          <a:p>
            <a:pPr marL="365760" lvl="1" indent="0" eaLnBrk="1" hangingPunct="1">
              <a:buNone/>
            </a:pPr>
            <a:endParaRPr lang="en-US" altLang="cs-CZ" dirty="0"/>
          </a:p>
        </p:txBody>
      </p:sp>
      <p:pic>
        <p:nvPicPr>
          <p:cNvPr id="35842" name="Picture 2" descr="http://upload.wikimedia.org/wikipedia/commons/4/47/Crown_f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4104456" cy="2580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3188" name="Picture 4" descr="mcmilla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561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059113" y="6165850"/>
            <a:ext cx="3241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Crown fire</a:t>
            </a:r>
          </a:p>
        </p:txBody>
      </p:sp>
      <p:pic>
        <p:nvPicPr>
          <p:cNvPr id="93190" name="Picture 6" descr="PápoláZmen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1052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944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476672"/>
            <a:ext cx="7024744" cy="1143000"/>
          </a:xfrm>
        </p:spPr>
        <p:txBody>
          <a:bodyPr/>
          <a:lstStyle/>
          <a:p>
            <a:pPr eaLnBrk="1" hangingPunct="1"/>
            <a:r>
              <a:rPr lang="en-US" altLang="cs-CZ" b="1" dirty="0"/>
              <a:t>Fuel Types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cs-CZ"/>
              <a:t>Influence fire behavior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cs-CZ"/>
              <a:t>Two types </a:t>
            </a:r>
            <a:endParaRPr lang="en-US" altLang="cs-CZ">
              <a:sym typeface="Wingdings" pitchFamily="2" charset="2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>
                <a:sym typeface="Wingdings" pitchFamily="2" charset="2"/>
              </a:rPr>
              <a:t>Ground fuels  peat, duff, tree roots, leaves, dead grass, weeds, low shrubs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>
                <a:sym typeface="Wingdings" pitchFamily="2" charset="2"/>
              </a:rPr>
              <a:t>Aerial fuels  burnable material in canopies above 6 ft from the ground</a:t>
            </a:r>
          </a:p>
          <a:p>
            <a:pPr eaLnBrk="1" hangingPunct="1">
              <a:buFont typeface="Wingdings" pitchFamily="2" charset="2"/>
              <a:buChar char="q"/>
            </a:pPr>
            <a:endParaRPr lang="en-US" altLang="cs-CZ"/>
          </a:p>
        </p:txBody>
      </p:sp>
      <p:pic>
        <p:nvPicPr>
          <p:cNvPr id="36866" name="Picture 2" descr="http://www.arlis.org/docs/vol1/83599936/ii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55899"/>
            <a:ext cx="5544616" cy="21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88640"/>
            <a:ext cx="7024744" cy="1143000"/>
          </a:xfrm>
        </p:spPr>
        <p:txBody>
          <a:bodyPr/>
          <a:lstStyle/>
          <a:p>
            <a:r>
              <a:rPr lang="en-US" altLang="cs-CZ" dirty="0"/>
              <a:t>Prevention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1484784"/>
            <a:ext cx="7560840" cy="29523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cs-CZ" sz="2000" dirty="0"/>
              <a:t>Not continuous afforestation 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Not afforestation in the vicinity of human settlement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Preventive fires of understored vegetation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Preference of </a:t>
            </a:r>
            <a:r>
              <a:rPr lang="en-US" altLang="cs-CZ" sz="2000" dirty="0" err="1"/>
              <a:t>broadl</a:t>
            </a:r>
            <a:r>
              <a:rPr lang="cs-CZ" altLang="cs-CZ" sz="2000" dirty="0"/>
              <a:t>eaved</a:t>
            </a:r>
            <a:r>
              <a:rPr lang="en-US" altLang="cs-CZ" sz="2000" dirty="0"/>
              <a:t> species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Educational programs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Restoring the water in the landscape</a:t>
            </a:r>
          </a:p>
          <a:p>
            <a:pPr>
              <a:lnSpc>
                <a:spcPct val="80000"/>
              </a:lnSpc>
            </a:pPr>
            <a:r>
              <a:rPr lang="en-US" altLang="cs-CZ" sz="2000" dirty="0"/>
              <a:t>Preventive monitoring and use of GIS for risk estimation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  <p:sp>
        <p:nvSpPr>
          <p:cNvPr id="2" name="AutoShape 2" descr="data:image/jpeg;base64,/9j/4AAQSkZJRgABAQAAAQABAAD/2wCEAAkGBxQTEhUTExMWFRUXFxcYFxgXFxwdHRsdHBgcGBscGBocHCggHRolHBccITEhJSksLi4uGh8zODMsNygtLisBCgoKDg0OGxAQGywkICQsLCwsLC0sLCwsNCw0LCwsLCwsLCwsLCwsLCwsLCwsLCwsLCwsLCwsLCwsLCwsLCwsLP/AABEIAQoAvQMBIgACEQEDEQH/xAAcAAACAwEBAQEAAAAAAAAAAAAFBgIDBAcBAAj/xABEEAABAgMGAwUFBgMHAwUAAAABAhEAAyEEBRIxQVFhcYEGEyKRsTKhwdHwBxQjQlJiguHxFVNykqKywjND0hckJWTi/8QAGgEAAgMBAQAAAAAAAAAAAAAAAwQBAgUABv/EAC8RAAICAQMEAQEGBwEAAAAAAAABAhEDBBIhEzFBUSLwFGFxgbHRBTJCkaHB4TP/2gAMAwEAAhEDEQA/AOWypeJQFW14UpFRWQxEHE3JOBfD7xFS7gnZ4DC+6JWn6Ctmmf8Axi3/AFj3rEKhSBDfZLvX9wmyiDixpLcMSTC+u6Jn6TE2jmmZpTCLLMA9X6RZJueaogBCidmhvu37OLcpOLAJafzFagGG9WBDVzjtt9jlGxVSoOrQjfKLZVw2qeDMk2eZMDOooS+jsBmots+kPly/ZzJBx2ycSl6IT4cQGpJJISfMiGe/Lwly5YRIZATkE+r5k8YhUuR/BoJZH8vr8TgiUFyFJIIJDEFw1CCMwQY9VJjttgsFivI4rVJSZ1ErWklCzkErdJr+ku/5djAbtd9mP3b8SUVTJOrtiRzbMcWi+7iwGbSTxS2+TkUyU0fIEN5udOoMQVcsvYxHVQHaxXNWHnECiGz+xpcS/sNER1UTskKAMSAhtFwp4R8LjTvHPLEjYxTTEkKhrFyI2Ee/2KnQe+I6sSNjFGZWIqpDvP7Mrl+3KWj/ABJI9RGVV0jaLdRI7axWQmIqTSGc3UM2MRVdqcin68o7qI7axXRR4hDWLuTsfrpEf7ORtHdRHUx3TJ5R73cehenwiRW0ZtsPyWXcl1qSWwlIFdCaJLitFMeTxZZLCqYsICa6vo2ZPCM0n2l/4R6mDty2wALWr2yog/w095rDUIqVX4QTBBzntGa5brkyACAFL/WRX+EaevGB3a3tCyhISXYY19PZB5q0/bGG0X9hBOwjmlsvxSpq1v7eB+iAG83guTJSSNbT6JOdvwHbwvhS1ElRjEu2EwH++AhzF0ucDkYHdmrFbVVBS6bwMqclTljRTbGh6x1mdfAolWFSVAciCI4muY1TDXY7YVSkl/ZA+TeYf+KLKVC2owxyNN+CztBdPdziENgWMaH21HMH3EQKVd6thG6ZeiZi5TqIab3Zo9CwcDg8EbQEpCVFaShRICgaOM0l6pWNUljAqbb2oxtdg6U0/a+v3F42FR/Lr9ZxFdhP6eoMMJlDSNV3XWibQzkSy9At68jlrEwuTpIQk0lbEqZZGORiOFQphjpc3sHMNUrlq/iUl+uEt5RgHYq0EsqQAHbEmekjmxlgwZYpPuijkhGxVyL8o1XZJedKbMzEAAj9wz4Q9n7O5n96jri+UXWHsJMRNlzCuWQhaVUKnZKgf050ivTlfY60NMq8kKVgxFRcpbApnFC5IbMQm9tuzcyfP72UkAFISQQc0kh6DIhq8IOJtHdLw90pklyQQQ/tHV83ghNtIWXAaj89H56Q7LHu4YusnFnLp/Za0pb8N3KUhtyWGbUcxVf90iR3YYgqQ6gS7KFFCOmotqQ2I4Tt1pCp2+lBfclJcfiF+qYBkwKMW0Ehlt0IxAiJljYRr+6EH2T5x6bJwhUObgA7ExMJHSKVrb+kA+1F6d1KaWfGumeSRmfh1heEHKSii7dIdLFcVomHEiUopUihyGuRLRktNlm2VZlzUFAmeNDsxIACwGOwCvOAn2e/alPlzUWe0r7yStkJURWWWZLEZpdhV2ijtB28mT7WuTNwdzLmOlSUnGCn9KsTOS4qNdY044VHz4K48zxzUkabxtZYtsYT1gUIVm9Nq/JoOLt6JhVgUVB6FsPPw1bk9OMAbxklJcZGF8kH5PTY8ymlOBZHqRnVvjGJM2L5c16awBpjMcqfc3y1ujxGDXZa+EoKpU0tLma/pO/KBVlsIbxDETQB2HU/zAz2gimxJABKZSg+EsmoLPmwL0NY5TtWhTLrcUW48sgtCBaQEElGNLGtah4dbxkmXbnShCrJaUj71Km+EM7BYxMRMzZqunjCTZ0YJqMNXIw88gOhYvDBfpm2u0L7tQCJJAXUjEkLSW4nGzDhBtJO+V5Fv4oupjU12X/Bv7c2Sz2SRLnSpZSgqSklDYAFDwlVaOWAI3rAO7wieMIIOL2CDrtz0h/tC0TLOZU1IUhSMKknIhmygNJ7BSAJJsyjLSlhMSVKVjGpclxMAyOWVIacFu3Lh/qeemt0drF+xXvaLKcIWcL0CqjlXKGO7ftAlnwzkFB1KajqM42TrslTwuXNDrQcKlChOoVtUMfOOf31cpl2s2ZBJaSZ6VKYDCFBKgCTVQKhSDSqrRnwnOMtvk6/YLylTg8qYlfI18s41KjgcucuUXSSDwcGGa5+3s9DJWRMH7qK89YommMLP4kh4tllVjJKThUS7EOxpvEbLIUlAKgXy39IEWvtwke1Zwcs1DUPtlFH/qIkZWfyUPlBdzXcFug+zDEqWp64m4OPKsFZFlCkYVISpOyw/wAITj9pX/1/9X8oiftKV/cjzMRKSaomMop23/gZrV2Psq/+3gO6D8C490Bp/YEv4Jwb9yK+YMDj9pK9JKfMxE/aTN/uUeZ+cBeODDrUx+8Vgku5U0Lnbe4rQrBPSgrlFOEYQ5DEvTY/CDwJJ16DOsPFzTfwJaSMh8TCWj/nsan2Pzzd1jMyeiWl8ZWKDMMXPJo+vRk2ibVxiI97H3gx2XtRapFnUFnCmYpwk0c7tHGUWObalrXKQVlS1EgNqcXxjQYI1XaCFASqk1w7004walTkzARqKKScweIizsh2emomd5NThZLAOCXOfKCt7XQmat0HAsD2x6EaiA5GvI5pdTLC/u9CxarvIqmo2iizBQJaihkKZVfPpBaaJ0otNllQ/XLDjqMxERbZKtUnmIC8e5cGr9oxZFW6v8FIts5LFIDgkjemXmx/zc4tNrmlw4AJJbmT1xEAVrn0i1M2T+pMapFukjJn/ak/KKLBKq/0C6eFO5TX90FOzd3HGJq6M5SDnXUvwo0FOziwFLxfnmJUoftQTML81KQn+EwMsFtmTfDIQToVFsKeZqAfM/tgvdtj7qhLqOZIOdSGzpX3l6xd1hjYvq9THJFY4dhotV8AggUpSM9lv6bLLguNoxJQopKggrDtROumkZv7ImzEqK2lJBYh69TA1PJkdrhCFxT2hO6u0yTavEsPMoo6cK8PR409o7F314oRKwrWbDMKVE+BP4yPEptPCwGp2YmE+ZY7PIThCnbXJuUZuzt6rTaZqpWJQXKwE7+LxOTkkJbi8G3uEafKBzxJy3rubRduIgz5ilkFwB4UDSiRU/xExoTdcol8IB3FPKCuHbLQijjQxROUACdcoWwtyyKJ2onGONya8GGZ4yUnXX0gRbruKXYmChOojQtAUmuY+hGy4qS5MKEqFIy1amPAiCVpltSK5Mk5kFuUKuA0mUS7MTH1ispOI/uMMNis6VB0kGIXdZvCf8SvWJWI6U6IAjlTSN92XoQoy1F2YpO6Vf8A6BHlGEBXBj9dWaKjZiohQDKS/iplqORYU4A6RmYp7JWbUo2Kv2iWa0KtYWQpco4e6KfFhoMQIAcFw/HfQG7lu6XZ3KaOoqPDhyg7ZLumzVYQBhFSovhHVvdnBC2pk2VAKAlSw5KlB9NAcoblqPRWOMBz7Yknwhic9o9lSmDwLsl6pmqLsFvUb8RB2WkERVNyfJD4OdXnfMzGsbKIbMUPu6Qbu2XLtEsKXLSo8Q/vNY33j2SlTVY3KSTVjn5wYsF2plpCEpYCDbLXBWwJZezUhaqyyBwWseioDXldKe+EqXLYuQxJVTIE4idKx0ay2Qgihguq5UrIWwBYAlottaXc60wTdlmwoAGQTkOAjZ2duf7wpS1kBAVUAuSc24c4mJstKSkksfCWoWNIE2yWtCVCRMUkKcYgSkKYkEFsi4bhyzSzSjuSYSKpWxmv6/5NlR3MvCVDMA0S2/F+sc1vvtcF+2sqYlkgNXc7aVMAbwtamIDpUCxBLkHUQNsNhWtbBONZ+nJ+Jg6pIhrmyVqt0yaQVJ8GidBTV8zX3QQ7HzQbUlBWpyFANV6PgPQE9I3XBdCVzZomsoSlJQwfC5SFF9wHAbnB2T2esjVs8um4/rAZ5Y9mShgSFN7J8ormmniS3RngRJ7OWNRLyJCOKgkDahUGdyI3i6LPJQ8tMiWqZkJU1CioBzQJSCW35wxpMDbWWK4/IT1kovG4machnj1C/DEPvGEMsE7H5xXKtKCSEvXeNHgxVwXfdtg5MbLNZWZ49MugiaJhjInrvl8Vwa8NKq+T5LZ12j20+FY1GvBW4ii5pTo6xslTnGfBgeMDeytvK0TcQAwz5ssM+SCwfjDGPWQkrfBSekn/AE8kky05AHkPhGuXJxkD9W+m5fZqxjwFNSKvn6x5PtmBBL1IYcj/AEjNStml3ZqtnaKUgKkpBQEPhUPzkZ4tXJ9OkJluvJUzEXJFYz2u0Yi+x9aRmtYZHCDqJe+ABaSQpwSC+Yg9dHahSWRO6L/8h8YDz5TnmIqErEGZz9PBvBRnUrstOIV1qDB2SkJSVEOweOcdkLcpIMonKqOWqfjDjJt760gsJUuQckcuvW/5lqWVzJ6kpJdMtJICRoOJ4w9fZl2sSmbKsicSwokEkqNGUqr7FhTT3Db87GSZ2JchXdTC5wv4Cc8s0vwpwgz9mtzps4EyYn8ZY1/IDpzyeDb1RSmedqLR3NtnSvykpLaF0gvwoWI4Rsu0otcmfKCyn2ZstQ9pKiCFPuMSCCNQd2he7Z28TbVOnJLpCSEnfCjC/mI+7MW0IRMINRKKT/mcepjPnHu0Np+wNbLknYlYlFSnqS5ypnHllkT5QYKoan+cNsxKsEua3hmIBfiPCoc3D9RAa9rwly6KUMRyAqevCIUnL40AapmSyTFoUSHBUrEriWZ/ICDEm3ZEq0yp9aQurvlIluFFSnqGH+lh8dY13ZfaSUiYlOE6v7PmYLLTN8nJhK3y5U4NM8XX4dIGWO6kSp8uahamSfZIejEEPsxgjaLfZXwlw+Skl+jZRiXPStXgLxEVkxL4spkjapjTKnSpgqojg0Au0M/ukAoPiKwAwej1py97QGtl6mUrCFOoZ8P5wKXfCipyovz9IKnlyU26QGGmxx8HUZNscUryiwTiQXps+0c0kdoF4Sl32+s3gtd1/oKWJUk5O7jyNNIBLRKuGHHMWkIdSlFIAcvkGqT5QE7C3qgy5wxYSZy1sdllx6EdIzTbNNnIUg2nwq07tNRQ5isZE9kAB/19T/2x84XUIRTjJ8/gzh2IfUdNIAX5PAVgGQGm8E7ZbSgFWEFhm+1BSFNVpJJKszE4/bGceGco7kjKdRuDGNc0kh8le4j6MaJqxi5Rln0Kv8w+I8/WGEQ00ezRWKFjCrFoc+cWy5oVFwluIm6Iaso74AhSSQcwRBOR2pSKLSoKfRmPHhC+qzs/A/GNiLrTMWiYCxpiToW1G1YsqZR8DGjtG/soUTt/SPrZfUx+6KcGKWpTg15cKR4mcE4ko9oM/wC3b+KAFttOGfLNVYXB1JcFzzq/SIXPBY32kgWck/pSn/MQD7ondv8A0yBmtgPef+Xugl2clSylMwLMxJBwgJIbMVfUCkD7TP7ucGFCKhgMyXZn1DxR8cB8OPqSSfA/3fIBsiJSxROo0c0I4iOL30mYmfMRNBxhRBd6jQj9pDEcGjsfZ60BYwguFCn8/rSEvtXYP/eHEglw27MANOHpEYJtSY5r9NjjFbe/6oQ+8Iyj1C1Gjlto133d/crp7JqPlGLEw5w8mmrMZpp0b5E5KWIqdQYP3JbJLHwpC6tmxpxcBt3cvCaFwRupTkJH5iAza5COkk0cmRvFCgoqUCyvEORqPlGILyh+vC7UqSNWBBfj9PCNb7KZayg6ZH3iB4sikqLODUVIgFxbJtBGsZlBs48SYMUHC4b3Ps8KdIa7NeKWzbpHN7jnYZqX39YfE2dQplGdqoR3WQ2zXf8AMZIDNiPDIetYW0GvKDXbKRiRLBDEYiG0y8oUkLWks7jj84pDHceDV02qhjioyX5muaPGYotKqcvr3iPl2nxZEP5HkYqmzQzRaKkhybw5V7M9hmMo7acsx7oJfewMg8ArPOYkcWjdZ1OYPJGOuODbNR4n0Me2eaUgtm7Dg9Xi6ZLdIOkfWZIJUOREVvg5o+k+EM7b8YwInDvmLMQx8wT7gYJTrMYE26SR4tRWOidIbv7QTJlzFplqKEkqThYDDwrlU6Qs2q9O+UlWHCwNHf6/nGqyW97NNlqy7tRSTt7Kh0Ppxgb2esSpigPCjdajlwD6xZR7tl45Nr4Gq4b2FnKVrUycT4dTwA34RffN44pipqJMyXLWfD3gIJOaiH3JJbSLbtuRQLS8CiaFXeDH/mD4R0CeEXXn2TtPdqmOJgSHbGlSgMy2El/XhAW1YRzlJ3Ji2tCVnxAGlHgPeUvBKWCzuGA0qPQbQaF12kqSESVrKvZwhxUO76BtTBeT9mVsmgd4ZcoHME4iOiQR74PixylylYLJkikcvaHbsNcb/jzE0/7YOu6uWg/pDXYvsiYh5veKFWICUk5szn3mClrsK5RMtaSkjoOhFCKacYjWSnBba/MVTQIvGU4eudBwhVvKxBWMEe01dQ0PKgxqRXf62iJlgpIWQUkKKjsEjIDUwljyNOg8MlR2tHJLxsmBt9TGWz2ZcwshCln9qSfTKHqT2XtM4OizzFA6lLDoSzw89iOwUyTiVNITjSUlCSCRkQonJwRkNCY04LI48IpkUU+5zPs72ZmCahc1kpBch3LjQjSOgy7KGDMecX2hJRNKClIIVgPMZkPpSkeOoZEB9x8oy8uSUpfIhIH30WGIhwDV8mO1N4T7dbpOstSeRh/tUnHLUjRSSOR0PGsc9tSkJdKgSoEgpZmI3MHxPgujNJKVglCiRRwQM/POIWqynEUBLkZtmNiNYI3VZ3OIgBIyAoPrjBLvHcJz45CC7qZKQiLsykk4kkVOYoeUbbKtobu4SUtmBv6xm/sSWo08PEfKO6yfA3LQSjHdaMN32gHwHXI/OPkeGaHo7g/XSN83sypIxImBR0DEP1eITbqtClywmUVLJFEkHLMmrANqYlK+wo2UzEbKPJ3jFPFC8Na+yNraknUfmTr1jRJ+zm2TBi/CR/iX8gYlQa8Hbkc9sU/C6Mz3gbkpLKHLwg9IY7ikhc0JWQAC+EgsScgW0+tYydo+xVssajMWgLlu5mSjiSli3joCnPWPOzcxpubYaknz9Wi2RccFsEVKdSdI6hY7kWQErWlOEkAIds9UsACMnEH7vsc6UQErlrT+lSSCOREKtg7RrmqwywlIDYpqg/mD4QYcrHPJPtAsB4g1XfbWj+UUwYd80n2C58uOMfgbbHdaJb4QA5JAAoKuw5ROag8+G8ZrRa1pFKkB66gV82idjtAK8OihiQ/vEa6W1UZb55JyZiEqAIIfI6dIhe9gRaQpKwHZ0K20PThGmfJCwU66QNkzVJUxzGXHceXpFZRU1TJXAg3lN7papS0mhZwDmNjrvDJ2butCZXfl/wASiXyCRQkcyPdxjHf0nFOOveEEAkZnw/D3wXvCcycCWZKQABphZh5CMzTYEszv+kM38Q1ZsLPF6ZySopDhQqx1G43EC7ongyyc2Y9DG6alxjbxSzTl8QRGs+eQAr9sLIkz8agDiS+1U0fyYwsT5YUxd+GJmGmRrDt24lpKELdg4IIzZQ+aBCkcBqU+Y+cYGqhtyv8AuMRfBeqmYORrQAdX1hCvuwd3OWpRdKlFSSNQS45HhDubQpziTSrM3XLXLzEQnzELHdrRiBo6g7Vpx2gUJ7WX7COi3MGAfnHv3ompI4AZRmvJAROKEhk1I5Ofg0Yps0M7aw0+QmKlNX7DRtlGiyzWhLEuRw+vqkLP3nakb7PPoNYhRoe1WbdGkMtkvUUCiwG2uzxOw/aDLkTO7wOlSvGt/ZyCWGoap5wtzFjCS7QrWtBdyPaDjkf6Q1h4RlT5Z+kJN5AscVCMXRhGO9O0Ys7GaoISohKXOZzbyEIvYe/1TZRSsupDJ2pRn3LRLthYza5aQFMpCiQ9RWnpBW0UHaapdqlrloACJqFIUtRdLLSxLA+Ih6cRpCr/AOn+GemVZpxmYgcRmMlsOzCr8tYV+zNrtNlxoU/d5iuv7eG8dV7IEypYtc0POmJZCNEIJcVDkqUA70pTeBtJsIpNIF3z9mNoXZylM9KVBsMsEpl7nHmVE5Yj5RR9jtnVJRapUxLKRPCSK5hIBoeXkRDvJ7WAN3qkIxMwJqdy3XKIWm22OWpUwzJcszGUt1M5Aw4mNcgPKD4qUgcuUbJmeHi6XgICpEwirJ8KRsM/RoL2a9bLPYyrRKmEfpmJJ6h3jBecv8dTZsn0EMN32B1QXs9rSACS1IlbUAsU11BEYLPd7sVh9hqYhbbyRISpKC665OyIi65ZwCtVuCrZ3WGkoFQOblQHk3wMTM1ySQxUxPNvhGWyy/8AqTMlrIBUX/KGAY8/WKbTPWMVEghsKlZEnQjnC2PIpfJeX9foFaGfsvMfEk8vODtmDEPp4FctD5QpXFbJcta1TFpQhkupSgkDPU0hpsd62adWVaJSwqhwTEqqORzhltUCpmLtNJH3ZQP/AG1DXTE2fWEmcxYl208J66P5x0HtPKazTC7Pgqz/AJ06QjSkmrk6ZMNOJjH13/ovwDw7GXCpIbA5AqRk3CLJSkl1UJ3Hx8sxFaFEZlwD4Q7GlaxEsR+p1Mx0rTSE+xc5zeyvxq5hRHSPp0kYW6x72gcz5qmyXR8yB4T5tFqfEkEZHeHlykTYGnWdhxLxSFqFAfdBG1LD0YmMoQraLHFap5KWObNErPaRgEuYnvAC4GRHUc49+7HUxos1nFWpSLJ+CrQTuW0SJR8AMvFniOe2sa7ZeeA4gp+ohdtFnLPucznrGW2Fg0SyDfOvNU01ol8hr1joMvtjKTKC0kvhyOYbRgY5dKryjbYkAzEA5FSXfmIhSaJq0G+112WidNkrlpKwZaQ9AQoqUouHoKisNN425UqxIQogrKcDs/5QFKrwducXWa1BLuMn9NOMLfaW24lBIyQG66/KCTlSOxxtgcJDho672NlTDIThKDhGgClVrWtI5x2Yu4zpqfC4FdKts5Az+MdauKwqSp2KWDZBjwLPSC6TG/5mRqJrsb+6tBYiayTmVJHkwAJ5PA/tSnu0JIBSFUVTPXEW1IBhkRLaqi/AejRg7Q3eqdKISBjBCkg5UBp5UgudN45KPehePcUiThSakVrzOvT0ilnBBA3YxGVfCpcso7pKyMVFKwndmANekBZXaly8yR3ZBI8KsfvAD9BAdO4uCrwMdGclaRb2iUO4mOB7LB9zRx5woXdY0rUlLCpAqN4P9qrxlrlgS1OSoOK0ArkeLRn7Jykd5jmKSlKQ/iLOfqsU1C3TUUFxJxi20dmvaUhVjMuUQEIluhmYiWHCW5COeqksa5txO+31lDBd14rBUhKUCQpCgosrE6hmnxUHSFvvDqNfSh46awtroqLiwbhKKTl5PZwSQQVBLBsX8ifj5RJVCSjJQqCTr1LBtYpJSQO8QNuRdi9eHpFU2UXBJwp4EAPoOLg6iEybFTtZKKZ1akgE0bQRhmLSJaUvoHblBDtVKPegYwvw5jYnI1gGJbnPzhqD+I5HTqcU0aJUtJFBTUx4Vg5BhF1nRQ7MfSISpfCO3jC0UPvIADjHqJuF6O8TMqPlSYlSOekh6KpynCese2S5FWleFCkJKQ/ievJgYlNFU9fhBnslLJtODEEYkKDnLQ/CJlJ7bRn5YKM3FdjPI7EzHIXNQlnyCjls4ERvW6UWRUlQWZi8RKgWDAAflrm+ZOkOXaCciyyxMmsuowBLsVN+UmtBUvlnnnzK03gZi1TJhGI7UpsBAcbm3bOxwU5U3Q1SLYCCoKdJyTsX/N5ZQBvFanyz24/ziFitIbNq5HbP65x9imFazgVQsdwz0hzDFZMiUuxbJB44vb4GrstftlQpImzVSW8ILBVNiuuF9aNxjpFgmSZiHlkTBmFpUC/+WkcWFpTl5vy4xQlWNQNABtSuWcbnQiuImVvfk7/YpxSXBVTUjMbH5xTfnbezyErAUJk1KFKEtBc0FMahRIfeuwMcU+8OBiUosciSfcS0RMz8RZ3SUeZjvsy7tkdT0OKraVJRMU2ObMUFMPzEku3Q14wHE0DEKVeuR2PWCl3rHcigJqRnx+fvMArVKmLcrU2dEgD3xlYGutkUV2b/AFZraaXxRgthCykJASEhmA9fKD9zWcIUlOZUl6bB3+HlCnZ1LdsjXPeGuxyQvCrOgrlpFMdyy7mMY+ZWx1smFSFJS7qSWqGfCc6hstjAWYhZOQfm3wiVnRgSSlRGh8SsmrrrlFfcj2VKIAAYAAtzJB4Qrr8ilJR9C2pmm0vRUCmYEqCjmGz0dzSh0iKLMAA6gvVPhZgGyrmD8MogieglSSwqxSCAN2PVsjH0xKMNXTiLeE1JBG2frCXgFyLd/Wt5xJZwgCpZyDp7/KAKbShbkYhrVvV4v7TJaeqmSiGJchixrvAqwScU1KB+YmnBiY0VjW1HRzTjwmGpGyXqM6a9Y2lKU5kdTGWy2QAMoBx6RfLkgaAAwOkF6+T2zyZMRv5OYoM5IGfuMXkRAoiaRyzZF5M7hRDPSJi8FWdXfIDqSCz8Q3xicZ7clweRiQfcOdvZ4UiRLCsSpePvVAU7wmrfsADDmTmYTcByMW2m3zQMJZmYFq9eMRsM7H4VHxDLjBNvFohyVnqJQggmYyMLkPUtU7egGcUSpRKgNSWgtMRxKRsKf6szD38PxbpOfoBnyNR2+wd93UdMI516mITJoJCaEDb+UWd1/eKJrkKt5+kWAITVvP5RoSx7lXbtYCGTY7+5/sRswGIPSo1jUoeJgX1pFEyaSQHTwG8WXcj8RIKx4lpB1zIeLN0n6BjrdwwoCSSVABw9P6aUeBlsP4ihuXAG0F+7ahXXIsGCqEO5o/y1gHaJZE1bEkDLyD/GPO6B3kk33f7mvg70Ts9jSTSpgvY7L4sLMdgYyXXLxlgHpVtPKsG7JdIAKy9ASTkA1S5jSkhx8IzlLKwvkCCXZiKV4OfSPpyFlmGn5wp/9JEffeCS5ZgTlvnXi+cVKtJRqkPWpboI87Ke6Tb8mXJ27KVWSXixsFLDs9GLUoS2v0wjFbbYlncE1w50LZPu+39arXaDhbjTbUGu2nQwNm2gAaUeh3z9Rx90XSsltgu9kFanJdtaba8coH2SWUTETAHY1bQGj14Exrtc5RS4FdyNPjFC5hAO4GeWsNwlJIoMktIWxERnYQWDH0hbkWpaFOCUvnX4Rqk3iZjeyk5KUfgDQPuY5oumE1IipRiYs+EULvV3d4rKo5cliCy0VT0uIsJ+jFClQRQ9lXL0Dba2Cu4aMdm9oVYvQmN97pASnifhGewJSSyqA/mrSnAExeCpESdh+zy8lsRR30qKViqeB+ZOInKpr7zDldElM6X3ISUkuxAoqmSgoA/xJGgpnChesjuFOA4LhwqgqxBGhzGcOaPUQgnCXDfIDNBt2iqy2Ek1IH7Q/k5JD8ovRdinqQ3L4vA9Ns1DhsgI2S73S3iSpR5xpxniYu1InariPhIWToDR01gjctmWJ4RNHiQQUqCfa1BCuGfSBKrwK6MEg6DPqYLybycAAChBLlnZnc6UERlxRyY5Ri6tERbTVjJZLSZ0pKsOHMZjwlJYg7l3BGdOkCZrieQ5NEmuvhDx0O4ba0rCpIDglNKhwxLaGsI/am3qVaQpNFYUqfYuUtyIwxhafD0p2n3NTBOpUaLLZlEukFPEfA6QwXXd3hWw8eBYcl64Tn1hesl4zD4VHCeWfVoZ7gtpCcJTXFUvQhsoekk1RoS5VCxLnzMfiSQ1AUihLgOAdDodRHk2StyaHQBsgz0Jrrv5RsvWQUKKGdjhrmKsC4/KzV4xBBV+ZQ6kDnpHm29rpmW0+wpWu80qVQkUDdannt0jOQ+SeDnds/Mx4bGlFScvZVSoyrx4x8Vj2Qolt+X8vdDO1LscyNo9lhwJfM58IHTTmGqPLJ/P5xpVNxH2h848mJcUPAHLpF4lQYqSs8udXjyy+EkKoFApI9D9bwRtEkM7ahz55/KMRso6QSyDfLWEgsny06aiPTP2PSMaFKSR4qDzjQq0JNCk8/P5QSLSRLJCcNc+MT70ExhmzA9IoWpT0oN4nciCd6+IhI0c9T9e+MpSsDInkcmjWmSQc3dub7RImrebZnUxTcWNHZy2z0uEEl2odSMiFbjhWG6zLSVqJJ8ahiejkpZZJyAKnLcYUkE4gxajP0g1dqmQXLuaNUvs3M5wHLJyJijVeHZaTMdUpQlqq4UPDvo7bfCFa1WIyi0wEbEVB5HIw3hwoKUhLMncqydyKs5HrGe/ZiJkpRo6SnRq4inbJv5PWDaXU5FNQfNuimSCqxXRPSMgeZhg7JJllapkxmQHGI+EaueUKhmNQiD9wrS5IGJCmCkmraZaUMauWcnBpfSARSsek3qlSCtKnYaZainNieQhUs3eTJs+YVM5CA4oUgPro5gjPnS5cpShhzWWAAJAc1Ougj60TEK7rGkJJlpRMY5zAHKqZUIDcB1RxP5j2nS3qyFmtB9lZfYiD93qIYBZIzA+cBxcpZ5ZcQaueXgIM9koDa1NcgIap+TRosvKWtM1RUfaSlnqzJCQ1K1HSBaLO5JWK8CQOlIv7Qy3nlQnEoUcYUwAUDVs8nfjzimzlQHjClbAZjnrUN5GPP576kq9mbK9zFmYARh1zFB7/KM4QnOpoNONfoxZMmgjL0MUKZ2SavkdtXgqB0fLlABJSEhWm3N8noBEJi65gM77eesWKwu6mCgKs5B2bhl/KK5hr4WIYOx2LV6wWjqK5iUtSmb1aunWM/3PIAZ1Ncg4Hv2jTKllyNy/09DHikLCeY8J61LdNY62QZxKIcFxT0j0ykhOuRNfT64R6VDDn4hrWpbLzj6UQ1U5sImzitKAXpXTyj3uxu2W0WyiHYU3PpHk6QQzuH8/T3xFnEFyNz8/L4RFMoAtmfSLF2Yk5xalA+J6f0jrJorSCdaD14iD1ypoBQl6ZUL0LvQU1/oHEmoYHjsRGyyyVABILOXISWLZGKS7EqwwMJxOSAHIp08LjLnWpaBl9qRgCwgpxEMSFMQBXCTQ1bKGy4rnlKlmZaFr0KAhjUGhW4LZaCK75sybQhlnEGGDdIGQB0ocoY0uNxmpvwRklcaRzokPoRGqxTpcuanDnoTkOcbJnZvxUX4eIg7YOzKTKUknEwCksKkpLivNo056lOLSQsocmSwJ7+aJYZKEgmZMWCwegy9ok1bYGJX5c5kopM71QJJb2dMtair8GgQueseyxxMabDfjE129Z0Jo5rSMuMop2xlScXaL7DeVqSPwyUpOvtDpBCzpKiDPmKWrQP6AQvSMQqHGKuZzzy84YrgtgTXAdXUz1G/nk8MfaIpDi1fpchWYoMkKDEalOQ9rkN+D8Y8bPxE8QCPm/SJXhahNWFhSh4WYAAHCCHPFiM9hGRTOQQotzfi7RlZmpybQvJubbFREpSTVga5Zee8aJEli+IJfPP3Hr6RumIAAYDL/AJARnlF1VrRWfSGGyh8EOSCxFda6jM6x4iThHsgOzAkAkNnQ84wWc+E/xf7RGu1+z0/8fnFWyvktnJej8QXyNHaMsxdeLVY01NONYyTVHxVyTThXSJTD4z1iSyifCWkEEhtWOnzrrE5U5IagbPLLP31jJaj/AL0j3PErSaq/i9YtttEv0bTh0GwAdxl5bxGfLGycmcl30PHSK5Xx/wCRi6aPCn/CfQxFUVqiMuy0Up/ludconKmgkJAzo4GWlK5RCUPx5Q0OJxv4E5+Z84PSEDFkPYT/ALTFJSomIDtCcGHeh+uka7MtJFMWL9vGmWZ6ROegECg9tOnAR9dg8Czs7cPZyi65RclMts2SPAolJdwrME7HbUDKM02+JjEADPJ8tdtYgcvP1VGW0io5D1MFjJpA5I22e2LPtMWzz5jT3RtkXzNCiQwA6hg+XH5iBmo5xoQMuPyiryO6KeS4yyou+Zdz5++nlEZtnGIgg5twPLyitR8J4Et5Rtwh8tD/AMoE7LNEJEgJYKZmLU4fD46QRQE1BcpINB6hsv6R4oOJnDC3Coyi2xnwS/8AAr/fM+UAk75OiTkzgpglhQsOWx6e+IpU7gHLUtrUUOVIxTBWX/iT/ui+fkni7+6K5OOS8uD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AutoShape 4" descr="data:image/jpeg;base64,/9j/4AAQSkZJRgABAQAAAQABAAD/2wCEAAkGBxQTEhUTExMWFRUXFxcYFxgXFxwdHRsdHBgcGBscGBocHCggHRolHBccITEhJSksLi4uGh8zODMsNygtLisBCgoKDg0OGxAQGywkICQsLCwsLC0sLCwsNCw0LCwsLCwsLCwsLCwsLCwsLCwsLCwsLCwsLCwsLCwsLCwsLCwsLP/AABEIAQoAvQMBIgACEQEDEQH/xAAcAAACAwEBAQEAAAAAAAAAAAAFBgIDBAcBAAj/xABEEAABAgMGAwUFBgMHAwUAAAABAhEAAyEEBRIxQVFhcYEGEyKRsTKhwdHwBxQjQlJiguHxFVNykqKywjND0hckJWTi/8QAGgEAAgMBAQAAAAAAAAAAAAAAAwQBAgUABv/EAC8RAAICAQMEAQEGBwEAAAAAAAABAhEDBBIhEzFBUSLwFGFxgbHRBTJCkaHB4TP/2gAMAwEAAhEDEQA/AOWypeJQFW14UpFRWQxEHE3JOBfD7xFS7gnZ4DC+6JWn6Ctmmf8Axi3/AFj3rEKhSBDfZLvX9wmyiDixpLcMSTC+u6Jn6TE2jmmZpTCLLMA9X6RZJueaogBCidmhvu37OLcpOLAJafzFagGG9WBDVzjtt9jlGxVSoOrQjfKLZVw2qeDMk2eZMDOooS+jsBmots+kPly/ZzJBx2ycSl6IT4cQGpJJISfMiGe/Lwly5YRIZATkE+r5k8YhUuR/BoJZH8vr8TgiUFyFJIIJDEFw1CCMwQY9VJjttgsFivI4rVJSZ1ErWklCzkErdJr+ku/5djAbtd9mP3b8SUVTJOrtiRzbMcWi+7iwGbSTxS2+TkUyU0fIEN5udOoMQVcsvYxHVQHaxXNWHnECiGz+xpcS/sNER1UTskKAMSAhtFwp4R8LjTvHPLEjYxTTEkKhrFyI2Ee/2KnQe+I6sSNjFGZWIqpDvP7Mrl+3KWj/ABJI9RGVV0jaLdRI7axWQmIqTSGc3UM2MRVdqcin68o7qI7axXRR4hDWLuTsfrpEf7ORtHdRHUx3TJ5R73cehenwiRW0ZtsPyWXcl1qSWwlIFdCaJLitFMeTxZZLCqYsICa6vo2ZPCM0n2l/4R6mDty2wALWr2yog/w095rDUIqVX4QTBBzntGa5brkyACAFL/WRX+EaevGB3a3tCyhISXYY19PZB5q0/bGG0X9hBOwjmlsvxSpq1v7eB+iAG83guTJSSNbT6JOdvwHbwvhS1ElRjEu2EwH++AhzF0ucDkYHdmrFbVVBS6bwMqclTljRTbGh6x1mdfAolWFSVAciCI4muY1TDXY7YVSkl/ZA+TeYf+KLKVC2owxyNN+CztBdPdziENgWMaH21HMH3EQKVd6thG6ZeiZi5TqIab3Zo9CwcDg8EbQEpCVFaShRICgaOM0l6pWNUljAqbb2oxtdg6U0/a+v3F42FR/Lr9ZxFdhP6eoMMJlDSNV3XWibQzkSy9At68jlrEwuTpIQk0lbEqZZGORiOFQphjpc3sHMNUrlq/iUl+uEt5RgHYq0EsqQAHbEmekjmxlgwZYpPuijkhGxVyL8o1XZJedKbMzEAAj9wz4Q9n7O5n96jri+UXWHsJMRNlzCuWQhaVUKnZKgf050ivTlfY60NMq8kKVgxFRcpbApnFC5IbMQm9tuzcyfP72UkAFISQQc0kh6DIhq8IOJtHdLw90pklyQQQ/tHV83ghNtIWXAaj89H56Q7LHu4YusnFnLp/Za0pb8N3KUhtyWGbUcxVf90iR3YYgqQ6gS7KFFCOmotqQ2I4Tt1pCp2+lBfclJcfiF+qYBkwKMW0Ehlt0IxAiJljYRr+6EH2T5x6bJwhUObgA7ExMJHSKVrb+kA+1F6d1KaWfGumeSRmfh1heEHKSii7dIdLFcVomHEiUopUihyGuRLRktNlm2VZlzUFAmeNDsxIACwGOwCvOAn2e/alPlzUWe0r7yStkJURWWWZLEZpdhV2ijtB28mT7WuTNwdzLmOlSUnGCn9KsTOS4qNdY044VHz4K48zxzUkabxtZYtsYT1gUIVm9Nq/JoOLt6JhVgUVB6FsPPw1bk9OMAbxklJcZGF8kH5PTY8ymlOBZHqRnVvjGJM2L5c16awBpjMcqfc3y1ujxGDXZa+EoKpU0tLma/pO/KBVlsIbxDETQB2HU/zAz2gimxJABKZSg+EsmoLPmwL0NY5TtWhTLrcUW48sgtCBaQEElGNLGtah4dbxkmXbnShCrJaUj71Km+EM7BYxMRMzZqunjCTZ0YJqMNXIw88gOhYvDBfpm2u0L7tQCJJAXUjEkLSW4nGzDhBtJO+V5Fv4oupjU12X/Bv7c2Sz2SRLnSpZSgqSklDYAFDwlVaOWAI3rAO7wieMIIOL2CDrtz0h/tC0TLOZU1IUhSMKknIhmygNJ7BSAJJsyjLSlhMSVKVjGpclxMAyOWVIacFu3Lh/qeemt0drF+xXvaLKcIWcL0CqjlXKGO7ftAlnwzkFB1KajqM42TrslTwuXNDrQcKlChOoVtUMfOOf31cpl2s2ZBJaSZ6VKYDCFBKgCTVQKhSDSqrRnwnOMtvk6/YLylTg8qYlfI18s41KjgcucuUXSSDwcGGa5+3s9DJWRMH7qK89YommMLP4kh4tllVjJKThUS7EOxpvEbLIUlAKgXy39IEWvtwke1Zwcs1DUPtlFH/qIkZWfyUPlBdzXcFug+zDEqWp64m4OPKsFZFlCkYVISpOyw/wAITj9pX/1/9X8oiftKV/cjzMRKSaomMop23/gZrV2Psq/+3gO6D8C490Bp/YEv4Jwb9yK+YMDj9pK9JKfMxE/aTN/uUeZ+cBeODDrUx+8Vgku5U0Lnbe4rQrBPSgrlFOEYQ5DEvTY/CDwJJ16DOsPFzTfwJaSMh8TCWj/nsan2Pzzd1jMyeiWl8ZWKDMMXPJo+vRk2ibVxiI97H3gx2XtRapFnUFnCmYpwk0c7tHGUWObalrXKQVlS1EgNqcXxjQYI1XaCFASqk1w7004walTkzARqKKScweIizsh2emomd5NThZLAOCXOfKCt7XQmat0HAsD2x6EaiA5GvI5pdTLC/u9CxarvIqmo2iizBQJaihkKZVfPpBaaJ0otNllQ/XLDjqMxERbZKtUnmIC8e5cGr9oxZFW6v8FIts5LFIDgkjemXmx/zc4tNrmlw4AJJbmT1xEAVrn0i1M2T+pMapFukjJn/ak/KKLBKq/0C6eFO5TX90FOzd3HGJq6M5SDnXUvwo0FOziwFLxfnmJUoftQTML81KQn+EwMsFtmTfDIQToVFsKeZqAfM/tgvdtj7qhLqOZIOdSGzpX3l6xd1hjYvq9THJFY4dhotV8AggUpSM9lv6bLLguNoxJQopKggrDtROumkZv7ImzEqK2lJBYh69TA1PJkdrhCFxT2hO6u0yTavEsPMoo6cK8PR409o7F314oRKwrWbDMKVE+BP4yPEptPCwGp2YmE+ZY7PIThCnbXJuUZuzt6rTaZqpWJQXKwE7+LxOTkkJbi8G3uEafKBzxJy3rubRduIgz5ilkFwB4UDSiRU/xExoTdcol8IB3FPKCuHbLQijjQxROUACdcoWwtyyKJ2onGONya8GGZ4yUnXX0gRbruKXYmChOojQtAUmuY+hGy4qS5MKEqFIy1amPAiCVpltSK5Mk5kFuUKuA0mUS7MTH1ispOI/uMMNis6VB0kGIXdZvCf8SvWJWI6U6IAjlTSN92XoQoy1F2YpO6Vf8A6BHlGEBXBj9dWaKjZiohQDKS/iplqORYU4A6RmYp7JWbUo2Kv2iWa0KtYWQpco4e6KfFhoMQIAcFw/HfQG7lu6XZ3KaOoqPDhyg7ZLumzVYQBhFSovhHVvdnBC2pk2VAKAlSw5KlB9NAcoblqPRWOMBz7Yknwhic9o9lSmDwLsl6pmqLsFvUb8RB2WkERVNyfJD4OdXnfMzGsbKIbMUPu6Qbu2XLtEsKXLSo8Q/vNY33j2SlTVY3KSTVjn5wYsF2plpCEpYCDbLXBWwJZezUhaqyyBwWseioDXldKe+EqXLYuQxJVTIE4idKx0ay2Qgihguq5UrIWwBYAlottaXc60wTdlmwoAGQTkOAjZ2duf7wpS1kBAVUAuSc24c4mJstKSkksfCWoWNIE2yWtCVCRMUkKcYgSkKYkEFsi4bhyzSzSjuSYSKpWxmv6/5NlR3MvCVDMA0S2/F+sc1vvtcF+2sqYlkgNXc7aVMAbwtamIDpUCxBLkHUQNsNhWtbBONZ+nJ+Jg6pIhrmyVqt0yaQVJ8GidBTV8zX3QQ7HzQbUlBWpyFANV6PgPQE9I3XBdCVzZomsoSlJQwfC5SFF9wHAbnB2T2esjVs8um4/rAZ5Y9mShgSFN7J8ormmniS3RngRJ7OWNRLyJCOKgkDahUGdyI3i6LPJQ8tMiWqZkJU1CioBzQJSCW35wxpMDbWWK4/IT1kovG4machnj1C/DEPvGEMsE7H5xXKtKCSEvXeNHgxVwXfdtg5MbLNZWZ49MugiaJhjInrvl8Vwa8NKq+T5LZ12j20+FY1GvBW4ii5pTo6xslTnGfBgeMDeytvK0TcQAwz5ssM+SCwfjDGPWQkrfBSekn/AE8kky05AHkPhGuXJxkD9W+m5fZqxjwFNSKvn6x5PtmBBL1IYcj/AEjNStml3ZqtnaKUgKkpBQEPhUPzkZ4tXJ9OkJluvJUzEXJFYz2u0Yi+x9aRmtYZHCDqJe+ABaSQpwSC+Yg9dHahSWRO6L/8h8YDz5TnmIqErEGZz9PBvBRnUrstOIV1qDB2SkJSVEOweOcdkLcpIMonKqOWqfjDjJt760gsJUuQckcuvW/5lqWVzJ6kpJdMtJICRoOJ4w9fZl2sSmbKsicSwokEkqNGUqr7FhTT3Db87GSZ2JchXdTC5wv4Cc8s0vwpwgz9mtzps4EyYn8ZY1/IDpzyeDb1RSmedqLR3NtnSvykpLaF0gvwoWI4Rsu0otcmfKCyn2ZstQ9pKiCFPuMSCCNQd2he7Z28TbVOnJLpCSEnfCjC/mI+7MW0IRMINRKKT/mcepjPnHu0Np+wNbLknYlYlFSnqS5ypnHllkT5QYKoan+cNsxKsEua3hmIBfiPCoc3D9RAa9rwly6KUMRyAqevCIUnL40AapmSyTFoUSHBUrEriWZ/ICDEm3ZEq0yp9aQurvlIluFFSnqGH+lh8dY13ZfaSUiYlOE6v7PmYLLTN8nJhK3y5U4NM8XX4dIGWO6kSp8uahamSfZIejEEPsxgjaLfZXwlw+Skl+jZRiXPStXgLxEVkxL4spkjapjTKnSpgqojg0Au0M/ukAoPiKwAwej1py97QGtl6mUrCFOoZ8P5wKXfCipyovz9IKnlyU26QGGmxx8HUZNscUryiwTiQXps+0c0kdoF4Sl32+s3gtd1/oKWJUk5O7jyNNIBLRKuGHHMWkIdSlFIAcvkGqT5QE7C3qgy5wxYSZy1sdllx6EdIzTbNNnIUg2nwq07tNRQ5isZE9kAB/19T/2x84XUIRTjJ8/gzh2IfUdNIAX5PAVgGQGm8E7ZbSgFWEFhm+1BSFNVpJJKszE4/bGceGco7kjKdRuDGNc0kh8le4j6MaJqxi5Rln0Kv8w+I8/WGEQ00ezRWKFjCrFoc+cWy5oVFwluIm6Iaso74AhSSQcwRBOR2pSKLSoKfRmPHhC+qzs/A/GNiLrTMWiYCxpiToW1G1YsqZR8DGjtG/soUTt/SPrZfUx+6KcGKWpTg15cKR4mcE4ko9oM/wC3b+KAFttOGfLNVYXB1JcFzzq/SIXPBY32kgWck/pSn/MQD7ondv8A0yBmtgPef+Xugl2clSylMwLMxJBwgJIbMVfUCkD7TP7ucGFCKhgMyXZn1DxR8cB8OPqSSfA/3fIBsiJSxROo0c0I4iOL30mYmfMRNBxhRBd6jQj9pDEcGjsfZ60BYwguFCn8/rSEvtXYP/eHEglw27MANOHpEYJtSY5r9NjjFbe/6oQ+8Iyj1C1Gjlto133d/crp7JqPlGLEw5w8mmrMZpp0b5E5KWIqdQYP3JbJLHwpC6tmxpxcBt3cvCaFwRupTkJH5iAza5COkk0cmRvFCgoqUCyvEORqPlGILyh+vC7UqSNWBBfj9PCNb7KZayg6ZH3iB4sikqLODUVIgFxbJtBGsZlBs48SYMUHC4b3Ps8KdIa7NeKWzbpHN7jnYZqX39YfE2dQplGdqoR3WQ2zXf8AMZIDNiPDIetYW0GvKDXbKRiRLBDEYiG0y8oUkLWks7jj84pDHceDV02qhjioyX5muaPGYotKqcvr3iPl2nxZEP5HkYqmzQzRaKkhybw5V7M9hmMo7acsx7oJfewMg8ArPOYkcWjdZ1OYPJGOuODbNR4n0Me2eaUgtm7Dg9Xi6ZLdIOkfWZIJUOREVvg5o+k+EM7b8YwInDvmLMQx8wT7gYJTrMYE26SR4tRWOidIbv7QTJlzFplqKEkqThYDDwrlU6Qs2q9O+UlWHCwNHf6/nGqyW97NNlqy7tRSTt7Kh0Ppxgb2esSpigPCjdajlwD6xZR7tl45Nr4Gq4b2FnKVrUycT4dTwA34RffN44pipqJMyXLWfD3gIJOaiH3JJbSLbtuRQLS8CiaFXeDH/mD4R0CeEXXn2TtPdqmOJgSHbGlSgMy2El/XhAW1YRzlJ3Ji2tCVnxAGlHgPeUvBKWCzuGA0qPQbQaF12kqSESVrKvZwhxUO76BtTBeT9mVsmgd4ZcoHME4iOiQR74PixylylYLJkikcvaHbsNcb/jzE0/7YOu6uWg/pDXYvsiYh5veKFWICUk5szn3mClrsK5RMtaSkjoOhFCKacYjWSnBba/MVTQIvGU4eudBwhVvKxBWMEe01dQ0PKgxqRXf62iJlgpIWQUkKKjsEjIDUwljyNOg8MlR2tHJLxsmBt9TGWz2ZcwshCln9qSfTKHqT2XtM4OizzFA6lLDoSzw89iOwUyTiVNITjSUlCSCRkQonJwRkNCY04LI48IpkUU+5zPs72ZmCahc1kpBch3LjQjSOgy7KGDMecX2hJRNKClIIVgPMZkPpSkeOoZEB9x8oy8uSUpfIhIH30WGIhwDV8mO1N4T7dbpOstSeRh/tUnHLUjRSSOR0PGsc9tSkJdKgSoEgpZmI3MHxPgujNJKVglCiRRwQM/POIWqynEUBLkZtmNiNYI3VZ3OIgBIyAoPrjBLvHcJz45CC7qZKQiLsykk4kkVOYoeUbbKtobu4SUtmBv6xm/sSWo08PEfKO6yfA3LQSjHdaMN32gHwHXI/OPkeGaHo7g/XSN83sypIxImBR0DEP1eITbqtClywmUVLJFEkHLMmrANqYlK+wo2UzEbKPJ3jFPFC8Na+yNraknUfmTr1jRJ+zm2TBi/CR/iX8gYlQa8Hbkc9sU/C6Mz3gbkpLKHLwg9IY7ikhc0JWQAC+EgsScgW0+tYydo+xVssajMWgLlu5mSjiSli3joCnPWPOzcxpubYaknz9Wi2RccFsEVKdSdI6hY7kWQErWlOEkAIds9UsACMnEH7vsc6UQErlrT+lSSCOREKtg7RrmqwywlIDYpqg/mD4QYcrHPJPtAsB4g1XfbWj+UUwYd80n2C58uOMfgbbHdaJb4QA5JAAoKuw5ROag8+G8ZrRa1pFKkB66gV82idjtAK8OihiQ/vEa6W1UZb55JyZiEqAIIfI6dIhe9gRaQpKwHZ0K20PThGmfJCwU66QNkzVJUxzGXHceXpFZRU1TJXAg3lN7papS0mhZwDmNjrvDJ2butCZXfl/wASiXyCRQkcyPdxjHf0nFOOveEEAkZnw/D3wXvCcycCWZKQABphZh5CMzTYEszv+kM38Q1ZsLPF6ZySopDhQqx1G43EC7ongyyc2Y9DG6alxjbxSzTl8QRGs+eQAr9sLIkz8agDiS+1U0fyYwsT5YUxd+GJmGmRrDt24lpKELdg4IIzZQ+aBCkcBqU+Y+cYGqhtyv8AuMRfBeqmYORrQAdX1hCvuwd3OWpRdKlFSSNQS45HhDubQpziTSrM3XLXLzEQnzELHdrRiBo6g7Vpx2gUJ7WX7COi3MGAfnHv3ompI4AZRmvJAROKEhk1I5Ofg0Yps0M7aw0+QmKlNX7DRtlGiyzWhLEuRw+vqkLP3nakb7PPoNYhRoe1WbdGkMtkvUUCiwG2uzxOw/aDLkTO7wOlSvGt/ZyCWGoap5wtzFjCS7QrWtBdyPaDjkf6Q1h4RlT5Z+kJN5AscVCMXRhGO9O0Ys7GaoISohKXOZzbyEIvYe/1TZRSsupDJ2pRn3LRLthYza5aQFMpCiQ9RWnpBW0UHaapdqlrloACJqFIUtRdLLSxLA+Ih6cRpCr/AOn+GemVZpxmYgcRmMlsOzCr8tYV+zNrtNlxoU/d5iuv7eG8dV7IEypYtc0POmJZCNEIJcVDkqUA70pTeBtJsIpNIF3z9mNoXZylM9KVBsMsEpl7nHmVE5Yj5RR9jtnVJRapUxLKRPCSK5hIBoeXkRDvJ7WAN3qkIxMwJqdy3XKIWm22OWpUwzJcszGUt1M5Aw4mNcgPKD4qUgcuUbJmeHi6XgICpEwirJ8KRsM/RoL2a9bLPYyrRKmEfpmJJ6h3jBecv8dTZsn0EMN32B1QXs9rSACS1IlbUAsU11BEYLPd7sVh9hqYhbbyRISpKC665OyIi65ZwCtVuCrZ3WGkoFQOblQHk3wMTM1ySQxUxPNvhGWyy/8AqTMlrIBUX/KGAY8/WKbTPWMVEghsKlZEnQjnC2PIpfJeX9foFaGfsvMfEk8vODtmDEPp4FctD5QpXFbJcta1TFpQhkupSgkDPU0hpsd62adWVaJSwqhwTEqqORzhltUCpmLtNJH3ZQP/AG1DXTE2fWEmcxYl208J66P5x0HtPKazTC7Pgqz/AJ06QjSkmrk6ZMNOJjH13/ovwDw7GXCpIbA5AqRk3CLJSkl1UJ3Hx8sxFaFEZlwD4Q7GlaxEsR+p1Mx0rTSE+xc5zeyvxq5hRHSPp0kYW6x72gcz5qmyXR8yB4T5tFqfEkEZHeHlykTYGnWdhxLxSFqFAfdBG1LD0YmMoQraLHFap5KWObNErPaRgEuYnvAC4GRHUc49+7HUxos1nFWpSLJ+CrQTuW0SJR8AMvFniOe2sa7ZeeA4gp+ohdtFnLPucznrGW2Fg0SyDfOvNU01ol8hr1joMvtjKTKC0kvhyOYbRgY5dKryjbYkAzEA5FSXfmIhSaJq0G+112WidNkrlpKwZaQ9AQoqUouHoKisNN425UqxIQogrKcDs/5QFKrwducXWa1BLuMn9NOMLfaW24lBIyQG66/KCTlSOxxtgcJDho672NlTDIThKDhGgClVrWtI5x2Yu4zpqfC4FdKts5Az+MdauKwqSp2KWDZBjwLPSC6TG/5mRqJrsb+6tBYiayTmVJHkwAJ5PA/tSnu0JIBSFUVTPXEW1IBhkRLaqi/AejRg7Q3eqdKISBjBCkg5UBp5UgudN45KPehePcUiThSakVrzOvT0ilnBBA3YxGVfCpcso7pKyMVFKwndmANekBZXaly8yR3ZBI8KsfvAD9BAdO4uCrwMdGclaRb2iUO4mOB7LB9zRx5woXdY0rUlLCpAqN4P9qrxlrlgS1OSoOK0ArkeLRn7Jykd5jmKSlKQ/iLOfqsU1C3TUUFxJxi20dmvaUhVjMuUQEIluhmYiWHCW5COeqksa5txO+31lDBd14rBUhKUCQpCgosrE6hmnxUHSFvvDqNfSh46awtroqLiwbhKKTl5PZwSQQVBLBsX8ifj5RJVCSjJQqCTr1LBtYpJSQO8QNuRdi9eHpFU2UXBJwp4EAPoOLg6iEybFTtZKKZ1akgE0bQRhmLSJaUvoHblBDtVKPegYwvw5jYnI1gGJbnPzhqD+I5HTqcU0aJUtJFBTUx4Vg5BhF1nRQ7MfSISpfCO3jC0UPvIADjHqJuF6O8TMqPlSYlSOekh6KpynCese2S5FWleFCkJKQ/ievJgYlNFU9fhBnslLJtODEEYkKDnLQ/CJlJ7bRn5YKM3FdjPI7EzHIXNQlnyCjls4ERvW6UWRUlQWZi8RKgWDAAflrm+ZOkOXaCciyyxMmsuowBLsVN+UmtBUvlnnnzK03gZi1TJhGI7UpsBAcbm3bOxwU5U3Q1SLYCCoKdJyTsX/N5ZQBvFanyz24/ziFitIbNq5HbP65x9imFazgVQsdwz0hzDFZMiUuxbJB44vb4GrstftlQpImzVSW8ILBVNiuuF9aNxjpFgmSZiHlkTBmFpUC/+WkcWFpTl5vy4xQlWNQNABtSuWcbnQiuImVvfk7/YpxSXBVTUjMbH5xTfnbezyErAUJk1KFKEtBc0FMahRIfeuwMcU+8OBiUosciSfcS0RMz8RZ3SUeZjvsy7tkdT0OKraVJRMU2ObMUFMPzEku3Q14wHE0DEKVeuR2PWCl3rHcigJqRnx+fvMArVKmLcrU2dEgD3xlYGutkUV2b/AFZraaXxRgthCykJASEhmA9fKD9zWcIUlOZUl6bB3+HlCnZ1LdsjXPeGuxyQvCrOgrlpFMdyy7mMY+ZWx1smFSFJS7qSWqGfCc6hstjAWYhZOQfm3wiVnRgSSlRGh8SsmrrrlFfcj2VKIAAYAAtzJB4Qrr8ilJR9C2pmm0vRUCmYEqCjmGz0dzSh0iKLMAA6gvVPhZgGyrmD8MogieglSSwqxSCAN2PVsjH0xKMNXTiLeE1JBG2frCXgFyLd/Wt5xJZwgCpZyDp7/KAKbShbkYhrVvV4v7TJaeqmSiGJchixrvAqwScU1KB+YmnBiY0VjW1HRzTjwmGpGyXqM6a9Y2lKU5kdTGWy2QAMoBx6RfLkgaAAwOkF6+T2zyZMRv5OYoM5IGfuMXkRAoiaRyzZF5M7hRDPSJi8FWdXfIDqSCz8Q3xicZ7clweRiQfcOdvZ4UiRLCsSpePvVAU7wmrfsADDmTmYTcByMW2m3zQMJZmYFq9eMRsM7H4VHxDLjBNvFohyVnqJQggmYyMLkPUtU7egGcUSpRKgNSWgtMRxKRsKf6szD38PxbpOfoBnyNR2+wd93UdMI516mITJoJCaEDb+UWd1/eKJrkKt5+kWAITVvP5RoSx7lXbtYCGTY7+5/sRswGIPSo1jUoeJgX1pFEyaSQHTwG8WXcj8RIKx4lpB1zIeLN0n6BjrdwwoCSSVABw9P6aUeBlsP4ihuXAG0F+7ahXXIsGCqEO5o/y1gHaJZE1bEkDLyD/GPO6B3kk33f7mvg70Ts9jSTSpgvY7L4sLMdgYyXXLxlgHpVtPKsG7JdIAKy9ASTkA1S5jSkhx8IzlLKwvkCCXZiKV4OfSPpyFlmGn5wp/9JEffeCS5ZgTlvnXi+cVKtJRqkPWpboI87Ke6Tb8mXJ27KVWSXixsFLDs9GLUoS2v0wjFbbYlncE1w50LZPu+39arXaDhbjTbUGu2nQwNm2gAaUeh3z9Rx90XSsltgu9kFanJdtaba8coH2SWUTETAHY1bQGj14Exrtc5RS4FdyNPjFC5hAO4GeWsNwlJIoMktIWxERnYQWDH0hbkWpaFOCUvnX4Rqk3iZjeyk5KUfgDQPuY5oumE1IipRiYs+EULvV3d4rKo5cliCy0VT0uIsJ+jFClQRQ9lXL0Dba2Cu4aMdm9oVYvQmN97pASnifhGewJSSyqA/mrSnAExeCpESdh+zy8lsRR30qKViqeB+ZOInKpr7zDldElM6X3ISUkuxAoqmSgoA/xJGgpnChesjuFOA4LhwqgqxBGhzGcOaPUQgnCXDfIDNBt2iqy2Ek1IH7Q/k5JD8ovRdinqQ3L4vA9Ns1DhsgI2S73S3iSpR5xpxniYu1InariPhIWToDR01gjctmWJ4RNHiQQUqCfa1BCuGfSBKrwK6MEg6DPqYLybycAAChBLlnZnc6UERlxRyY5Ri6tERbTVjJZLSZ0pKsOHMZjwlJYg7l3BGdOkCZrieQ5NEmuvhDx0O4ba0rCpIDglNKhwxLaGsI/am3qVaQpNFYUqfYuUtyIwxhafD0p2n3NTBOpUaLLZlEukFPEfA6QwXXd3hWw8eBYcl64Tn1hesl4zD4VHCeWfVoZ7gtpCcJTXFUvQhsoekk1RoS5VCxLnzMfiSQ1AUihLgOAdDodRHk2StyaHQBsgz0Jrrv5RsvWQUKKGdjhrmKsC4/KzV4xBBV+ZQ6kDnpHm29rpmW0+wpWu80qVQkUDdannt0jOQ+SeDnds/Mx4bGlFScvZVSoyrx4x8Vj2Qolt+X8vdDO1LscyNo9lhwJfM58IHTTmGqPLJ/P5xpVNxH2h848mJcUPAHLpF4lQYqSs8udXjyy+EkKoFApI9D9bwRtEkM7ahz55/KMRso6QSyDfLWEgsny06aiPTP2PSMaFKSR4qDzjQq0JNCk8/P5QSLSRLJCcNc+MT70ExhmzA9IoWpT0oN4nciCd6+IhI0c9T9e+MpSsDInkcmjWmSQc3dub7RImrebZnUxTcWNHZy2z0uEEl2odSMiFbjhWG6zLSVqJJ8ahiejkpZZJyAKnLcYUkE4gxajP0g1dqmQXLuaNUvs3M5wHLJyJijVeHZaTMdUpQlqq4UPDvo7bfCFa1WIyi0wEbEVB5HIw3hwoKUhLMncqydyKs5HrGe/ZiJkpRo6SnRq4inbJv5PWDaXU5FNQfNuimSCqxXRPSMgeZhg7JJllapkxmQHGI+EaueUKhmNQiD9wrS5IGJCmCkmraZaUMauWcnBpfSARSsek3qlSCtKnYaZainNieQhUs3eTJs+YVM5CA4oUgPro5gjPnS5cpShhzWWAAJAc1Ougj60TEK7rGkJJlpRMY5zAHKqZUIDcB1RxP5j2nS3qyFmtB9lZfYiD93qIYBZIzA+cBxcpZ5ZcQaueXgIM9koDa1NcgIap+TRosvKWtM1RUfaSlnqzJCQ1K1HSBaLO5JWK8CQOlIv7Qy3nlQnEoUcYUwAUDVs8nfjzimzlQHjClbAZjnrUN5GPP576kq9mbK9zFmYARh1zFB7/KM4QnOpoNONfoxZMmgjL0MUKZ2SavkdtXgqB0fLlABJSEhWm3N8noBEJi65gM77eesWKwu6mCgKs5B2bhl/KK5hr4WIYOx2LV6wWjqK5iUtSmb1aunWM/3PIAZ1Ncg4Hv2jTKllyNy/09DHikLCeY8J61LdNY62QZxKIcFxT0j0ykhOuRNfT64R6VDDn4hrWpbLzj6UQ1U5sImzitKAXpXTyj3uxu2W0WyiHYU3PpHk6QQzuH8/T3xFnEFyNz8/L4RFMoAtmfSLF2Yk5xalA+J6f0jrJorSCdaD14iD1ypoBQl6ZUL0LvQU1/oHEmoYHjsRGyyyVABILOXISWLZGKS7EqwwMJxOSAHIp08LjLnWpaBl9qRgCwgpxEMSFMQBXCTQ1bKGy4rnlKlmZaFr0KAhjUGhW4LZaCK75sybQhlnEGGDdIGQB0ocoY0uNxmpvwRklcaRzokPoRGqxTpcuanDnoTkOcbJnZvxUX4eIg7YOzKTKUknEwCksKkpLivNo056lOLSQsocmSwJ7+aJYZKEgmZMWCwegy9ok1bYGJX5c5kopM71QJJb2dMtair8GgQueseyxxMabDfjE129Z0Jo5rSMuMop2xlScXaL7DeVqSPwyUpOvtDpBCzpKiDPmKWrQP6AQvSMQqHGKuZzzy84YrgtgTXAdXUz1G/nk8MfaIpDi1fpchWYoMkKDEalOQ9rkN+D8Y8bPxE8QCPm/SJXhahNWFhSh4WYAAHCCHPFiM9hGRTOQQotzfi7RlZmpybQvJubbFREpSTVga5Zee8aJEli+IJfPP3Hr6RumIAAYDL/AJARnlF1VrRWfSGGyh8EOSCxFda6jM6x4iThHsgOzAkAkNnQ84wWc+E/xf7RGu1+z0/8fnFWyvktnJej8QXyNHaMsxdeLVY01NONYyTVHxVyTThXSJTD4z1iSyifCWkEEhtWOnzrrE5U5IagbPLLP31jJaj/AL0j3PErSaq/i9YtttEv0bTh0GwAdxl5bxGfLGycmcl30PHSK5Xx/wCRi6aPCn/CfQxFUVqiMuy0Up/ludconKmgkJAzo4GWlK5RCUPx5Q0OJxv4E5+Z84PSEDFkPYT/ALTFJSomIDtCcGHeh+uka7MtJFMWL9vGmWZ6ROegECg9tOnAR9dg8Czs7cPZyi65RclMts2SPAolJdwrME7HbUDKM02+JjEADPJ8tdtYgcvP1VGW0io5D1MFjJpA5I22e2LPtMWzz5jT3RtkXzNCiQwA6hg+XH5iBmo5xoQMuPyiryO6KeS4yyou+Zdz5++nlEZtnGIgg5twPLyitR8J4Et5Rtwh8tD/AMoE7LNEJEgJYKZmLU4fD46QRQE1BcpINB6hsv6R4oOJnDC3Coyi2xnwS/8AAr/fM+UAk75OiTkzgpglhQsOWx6e+IpU7gHLUtrUUOVIxTBWX/iT/ui+fkni7+6K5OOS8uD/2Q=="/>
          <p:cNvSpPr>
            <a:spLocks noChangeAspect="1" noChangeArrowheads="1"/>
          </p:cNvSpPr>
          <p:nvPr/>
        </p:nvSpPr>
        <p:spPr bwMode="auto">
          <a:xfrm>
            <a:off x="307975" y="-1638300"/>
            <a:ext cx="2667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942" name="Picture 6" descr="http://www.belmar.com/useruploads/images/spar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1905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www.mapcruzin.com/images/400x281xwfas-greenness-fire-map-400x281.png.pagespeed.ic.07E_RQqg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717032"/>
            <a:ext cx="3810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4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D</a:t>
            </a:r>
            <a:r>
              <a:rPr lang="en-US" altLang="cs-CZ" b="1" dirty="0" err="1"/>
              <a:t>etection</a:t>
            </a:r>
            <a:endParaRPr lang="en-US" altLang="cs-CZ" b="1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84784"/>
            <a:ext cx="77724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cs-CZ" dirty="0"/>
              <a:t>Lookout towers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dirty="0"/>
              <a:t>An </a:t>
            </a:r>
            <a:r>
              <a:rPr lang="en-US" altLang="cs-CZ" b="1" dirty="0"/>
              <a:t>alidade</a:t>
            </a:r>
            <a:r>
              <a:rPr lang="en-US" altLang="cs-CZ" dirty="0"/>
              <a:t> </a:t>
            </a:r>
            <a:r>
              <a:rPr lang="en-US" altLang="cs-CZ" dirty="0">
                <a:sym typeface="Wingdings" pitchFamily="2" charset="2"/>
              </a:rPr>
              <a:t> </a:t>
            </a:r>
            <a:r>
              <a:rPr lang="en-US" altLang="cs-CZ" dirty="0"/>
              <a:t>determine the azimuth of a detected fire from two lookout towers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cs-CZ" b="1" dirty="0"/>
              <a:t>Triangulation</a:t>
            </a:r>
            <a:r>
              <a:rPr lang="en-US" altLang="cs-CZ" dirty="0"/>
              <a:t> </a:t>
            </a:r>
            <a:r>
              <a:rPr lang="en-US" altLang="cs-CZ" dirty="0">
                <a:sym typeface="Wingdings" pitchFamily="2" charset="2"/>
              </a:rPr>
              <a:t> 2 azimuths taken from two towers pinpoints fire location</a:t>
            </a:r>
            <a:endParaRPr lang="en-US" altLang="cs-CZ" dirty="0"/>
          </a:p>
          <a:p>
            <a:pPr eaLnBrk="1" hangingPunct="1">
              <a:buFont typeface="Wingdings" pitchFamily="2" charset="2"/>
              <a:buChar char="q"/>
            </a:pPr>
            <a:r>
              <a:rPr lang="en-US" altLang="cs-CZ" dirty="0">
                <a:sym typeface="Wingdings" pitchFamily="2" charset="2"/>
              </a:rPr>
              <a:t>Telephone reports from motorists</a:t>
            </a:r>
            <a:endParaRPr lang="cs-CZ" altLang="cs-CZ" dirty="0">
              <a:sym typeface="Wingdings" pitchFamily="2" charset="2"/>
            </a:endParaRPr>
          </a:p>
          <a:p>
            <a:pPr>
              <a:buFont typeface="Wingdings" pitchFamily="2" charset="2"/>
              <a:buChar char="q"/>
            </a:pPr>
            <a:r>
              <a:rPr lang="en-US" altLang="cs-CZ" dirty="0">
                <a:sym typeface="Wingdings" pitchFamily="2" charset="2"/>
              </a:rPr>
              <a:t>Fire-watch planes</a:t>
            </a:r>
          </a:p>
          <a:p>
            <a:pPr>
              <a:buFont typeface="Wingdings" pitchFamily="2" charset="2"/>
              <a:buChar char="q"/>
            </a:pPr>
            <a:r>
              <a:rPr lang="en-US" altLang="cs-CZ" dirty="0">
                <a:sym typeface="Wingdings" pitchFamily="2" charset="2"/>
              </a:rPr>
              <a:t>Remote sensing equipment</a:t>
            </a:r>
          </a:p>
          <a:p>
            <a:pPr>
              <a:buFont typeface="Wingdings" pitchFamily="2" charset="2"/>
              <a:buChar char="q"/>
            </a:pPr>
            <a:r>
              <a:rPr lang="en-US" altLang="cs-CZ" dirty="0">
                <a:sym typeface="Wingdings" pitchFamily="2" charset="2"/>
              </a:rPr>
              <a:t>Satellite imaging systems</a:t>
            </a:r>
          </a:p>
          <a:p>
            <a:pPr marL="68580" indent="0" eaLnBrk="1" hangingPunct="1">
              <a:buNone/>
            </a:pPr>
            <a:endParaRPr lang="en-US" altLang="cs-CZ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q"/>
            </a:pPr>
            <a:endParaRPr lang="en-US" altLang="cs-CZ" dirty="0"/>
          </a:p>
        </p:txBody>
      </p:sp>
      <p:pic>
        <p:nvPicPr>
          <p:cNvPr id="40962" name="Picture 2" descr="https://s.yimg.com/pw/images/spaceo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www.ga.gov.au/mapspecs/images/appendixU_files/FireTower_obli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14675"/>
            <a:ext cx="2809875" cy="374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kroucenystro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44883" cy="59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/>
          <a:lstStyle/>
          <a:p>
            <a:r>
              <a:rPr lang="en-US" altLang="cs-CZ" dirty="0"/>
              <a:t>Suppression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628800"/>
            <a:ext cx="7848872" cy="350897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i</a:t>
            </a:r>
            <a:r>
              <a:rPr lang="en-US" altLang="cs-CZ" dirty="0"/>
              <a:t>solation of fires – separation of forest to smaller blocks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</a:t>
            </a:r>
            <a:r>
              <a:rPr lang="en-US" altLang="cs-CZ" dirty="0" err="1"/>
              <a:t>rofessional</a:t>
            </a:r>
            <a:r>
              <a:rPr lang="en-US" altLang="cs-CZ" dirty="0"/>
              <a:t> firemen organizations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</a:t>
            </a:r>
            <a:r>
              <a:rPr lang="en-US" altLang="cs-CZ" dirty="0" err="1"/>
              <a:t>erial</a:t>
            </a:r>
            <a:r>
              <a:rPr lang="en-US" altLang="cs-CZ" dirty="0"/>
              <a:t> anti-fire service  (including the construction of water reservoirs)</a:t>
            </a:r>
          </a:p>
          <a:p>
            <a:endParaRPr lang="cs-CZ" dirty="0"/>
          </a:p>
        </p:txBody>
      </p:sp>
      <p:pic>
        <p:nvPicPr>
          <p:cNvPr id="38914" name="Picture 2" descr="http://www.fireweedhelicopters.ca/images/content/gallery/other/DA-1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13921"/>
            <a:ext cx="3816322" cy="2862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www.springbrookwaskasoo.com/images/airspray_forest_fire_suppression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2381250" cy="162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www.policyalternatives.ca/sites/default/files/uploads/publications/forest_service_f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68" y="3485127"/>
            <a:ext cx="3971203" cy="289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00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7284" name="Picture 4" descr="LockheedElec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23850" y="5911850"/>
            <a:ext cx="84963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Fighting of crown fire with use of special aircrafts</a:t>
            </a:r>
          </a:p>
        </p:txBody>
      </p:sp>
    </p:spTree>
    <p:extLst>
      <p:ext uri="{BB962C8B-B14F-4D97-AF65-F5344CB8AC3E}">
        <p14:creationId xmlns:p14="http://schemas.microsoft.com/office/powerpoint/2010/main" val="3347200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8548" name="Picture 6" descr="BurnPrescribe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 Box 8"/>
          <p:cNvSpPr txBox="1">
            <a:spLocks noChangeArrowheads="1"/>
          </p:cNvSpPr>
          <p:nvPr/>
        </p:nvSpPr>
        <p:spPr bwMode="auto">
          <a:xfrm>
            <a:off x="3059113" y="6165850"/>
            <a:ext cx="4608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Prescribed burning</a:t>
            </a:r>
          </a:p>
        </p:txBody>
      </p:sp>
    </p:spTree>
    <p:extLst>
      <p:ext uri="{BB962C8B-B14F-4D97-AF65-F5344CB8AC3E}">
        <p14:creationId xmlns:p14="http://schemas.microsoft.com/office/powerpoint/2010/main" val="1161155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6260" name="Picture 4" descr="Forest_fire_after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44475"/>
            <a:ext cx="9520238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ovéPole 7"/>
          <p:cNvSpPr txBox="1">
            <a:spLocks noChangeArrowheads="1"/>
          </p:cNvSpPr>
          <p:nvPr/>
        </p:nvSpPr>
        <p:spPr bwMode="auto">
          <a:xfrm>
            <a:off x="468313" y="5805488"/>
            <a:ext cx="7127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(Yellowstone National Park, 1988)</a:t>
            </a:r>
          </a:p>
        </p:txBody>
      </p:sp>
    </p:spTree>
    <p:extLst>
      <p:ext uri="{BB962C8B-B14F-4D97-AF65-F5344CB8AC3E}">
        <p14:creationId xmlns:p14="http://schemas.microsoft.com/office/powerpoint/2010/main" val="353462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624" y="332656"/>
            <a:ext cx="7024744" cy="1143000"/>
          </a:xfrm>
        </p:spPr>
        <p:txBody>
          <a:bodyPr/>
          <a:lstStyle/>
          <a:p>
            <a:r>
              <a:rPr lang="cs-CZ" altLang="cs-CZ" dirty="0" err="1"/>
              <a:t>Afforestation</a:t>
            </a:r>
            <a:r>
              <a:rPr lang="cs-CZ" altLang="cs-CZ" dirty="0"/>
              <a:t> </a:t>
            </a:r>
            <a:r>
              <a:rPr lang="cs-CZ" altLang="cs-CZ" dirty="0" err="1"/>
              <a:t>after</a:t>
            </a:r>
            <a:r>
              <a:rPr lang="cs-CZ" altLang="cs-CZ" dirty="0"/>
              <a:t> </a:t>
            </a:r>
            <a:r>
              <a:rPr lang="cs-CZ" altLang="cs-CZ" dirty="0" err="1"/>
              <a:t>disaster</a:t>
            </a:r>
            <a:endParaRPr lang="cs-CZ" altLang="cs-CZ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628800"/>
            <a:ext cx="7560840" cy="3508977"/>
          </a:xfrm>
        </p:spPr>
        <p:txBody>
          <a:bodyPr/>
          <a:lstStyle/>
          <a:p>
            <a:r>
              <a:rPr lang="cs-CZ" altLang="cs-CZ" dirty="0"/>
              <a:t>no </a:t>
            </a:r>
            <a:r>
              <a:rPr lang="cs-CZ" altLang="cs-CZ" dirty="0" err="1"/>
              <a:t>afforestation</a:t>
            </a:r>
            <a:r>
              <a:rPr lang="cs-CZ" altLang="cs-CZ" dirty="0"/>
              <a:t> in risky </a:t>
            </a:r>
            <a:r>
              <a:rPr lang="cs-CZ" altLang="cs-CZ" dirty="0" err="1"/>
              <a:t>areas</a:t>
            </a:r>
            <a:r>
              <a:rPr lang="cs-CZ" altLang="cs-CZ" dirty="0"/>
              <a:t>!!!</a:t>
            </a:r>
          </a:p>
          <a:p>
            <a:r>
              <a:rPr lang="cs-CZ" altLang="cs-CZ" dirty="0"/>
              <a:t>preference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tree</a:t>
            </a:r>
            <a:r>
              <a:rPr lang="cs-CZ" altLang="cs-CZ" dirty="0"/>
              <a:t> species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low</a:t>
            </a:r>
            <a:r>
              <a:rPr lang="cs-CZ" altLang="cs-CZ" dirty="0"/>
              <a:t> </a:t>
            </a:r>
            <a:r>
              <a:rPr lang="cs-CZ" altLang="cs-CZ" dirty="0" err="1"/>
              <a:t>production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flammable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endParaRPr lang="cs-CZ" altLang="cs-CZ" dirty="0"/>
          </a:p>
          <a:p>
            <a:r>
              <a:rPr lang="cs-CZ" altLang="cs-CZ" dirty="0" err="1"/>
              <a:t>spatial</a:t>
            </a:r>
            <a:r>
              <a:rPr lang="cs-CZ" altLang="cs-CZ" dirty="0"/>
              <a:t> </a:t>
            </a:r>
            <a:r>
              <a:rPr lang="cs-CZ" altLang="cs-CZ" dirty="0" err="1"/>
              <a:t>separation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forests</a:t>
            </a:r>
            <a:r>
              <a:rPr lang="cs-CZ" altLang="cs-CZ" dirty="0"/>
              <a:t> </a:t>
            </a:r>
            <a:r>
              <a:rPr lang="cs-CZ" altLang="cs-CZ" dirty="0" err="1"/>
              <a:t>blocks</a:t>
            </a:r>
            <a:r>
              <a:rPr lang="cs-CZ" altLang="cs-CZ" dirty="0"/>
              <a:t> via anti-</a:t>
            </a:r>
            <a:r>
              <a:rPr lang="cs-CZ" altLang="cs-CZ" dirty="0" err="1"/>
              <a:t>fire</a:t>
            </a:r>
            <a:r>
              <a:rPr lang="cs-CZ" altLang="cs-CZ" dirty="0"/>
              <a:t> lines (</a:t>
            </a:r>
            <a:r>
              <a:rPr lang="cs-CZ" altLang="cs-CZ" dirty="0" err="1"/>
              <a:t>which</a:t>
            </a:r>
            <a:r>
              <a:rPr lang="cs-CZ" altLang="cs-CZ" dirty="0"/>
              <a:t> </a:t>
            </a:r>
            <a:r>
              <a:rPr lang="cs-CZ" altLang="cs-CZ" dirty="0" err="1"/>
              <a:t>must</a:t>
            </a:r>
            <a:r>
              <a:rPr lang="cs-CZ" altLang="cs-CZ" dirty="0"/>
              <a:t> </a:t>
            </a:r>
            <a:r>
              <a:rPr lang="cs-CZ" altLang="cs-CZ" dirty="0" err="1"/>
              <a:t>be</a:t>
            </a:r>
            <a:r>
              <a:rPr lang="cs-CZ" altLang="cs-CZ" dirty="0"/>
              <a:t> </a:t>
            </a:r>
            <a:r>
              <a:rPr lang="cs-CZ" altLang="cs-CZ" dirty="0" err="1"/>
              <a:t>cleaned</a:t>
            </a:r>
            <a:r>
              <a:rPr lang="cs-CZ" altLang="cs-CZ" dirty="0"/>
              <a:t> – by </a:t>
            </a:r>
            <a:r>
              <a:rPr lang="cs-CZ" altLang="cs-CZ" dirty="0" err="1"/>
              <a:t>preventive</a:t>
            </a:r>
            <a:r>
              <a:rPr lang="cs-CZ" altLang="cs-CZ" dirty="0"/>
              <a:t> </a:t>
            </a:r>
            <a:r>
              <a:rPr lang="cs-CZ" altLang="cs-CZ" dirty="0" err="1"/>
              <a:t>fires</a:t>
            </a:r>
            <a:r>
              <a:rPr lang="cs-CZ" altLang="cs-CZ" dirty="0"/>
              <a:t>, </a:t>
            </a:r>
            <a:r>
              <a:rPr lang="cs-CZ" altLang="cs-CZ" dirty="0" err="1"/>
              <a:t>grazing</a:t>
            </a:r>
            <a:r>
              <a:rPr lang="cs-CZ" altLang="cs-CZ" dirty="0"/>
              <a:t> by </a:t>
            </a:r>
            <a:r>
              <a:rPr lang="cs-CZ" altLang="cs-CZ" dirty="0" err="1"/>
              <a:t>animals</a:t>
            </a:r>
            <a:r>
              <a:rPr lang="cs-CZ" altLang="cs-CZ" dirty="0"/>
              <a:t>)</a:t>
            </a:r>
          </a:p>
        </p:txBody>
      </p:sp>
      <p:pic>
        <p:nvPicPr>
          <p:cNvPr id="2" name="Picture 2" descr="Black Forest Fir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75908"/>
            <a:ext cx="4824536" cy="271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8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bnova_per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67544" y="1052736"/>
            <a:ext cx="8497887" cy="5170646"/>
          </a:xfrm>
          <a:prstGeom prst="rect">
            <a:avLst/>
          </a:prstGeom>
          <a:solidFill>
            <a:srgbClr val="969696">
              <a:alpha val="80000"/>
            </a:srgbClr>
          </a:solidFill>
          <a:ln w="12700" algn="ctr">
            <a:solidFill>
              <a:srgbClr val="00005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most </a:t>
            </a:r>
            <a:r>
              <a:rPr lang="cs-CZ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damage 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situated in the altitudes from 400 to 800 m above sea level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older forests are in greater danger than young forests (because of 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 of gravity is higher 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tall trees, younger trees are more flexible)</a:t>
            </a: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Tree species:</a:t>
            </a:r>
            <a:endParaRPr lang="en-US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most </a:t>
            </a:r>
            <a:r>
              <a:rPr lang="cs-CZ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vulnarable</a:t>
            </a:r>
            <a:r>
              <a:rPr lang="cs-CZ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Norway spruce, birch and trembling aspen</a:t>
            </a:r>
            <a:endParaRPr lang="en-US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moderately</a:t>
            </a:r>
            <a:r>
              <a:rPr lang="cs-CZ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fir and scotch pine,</a:t>
            </a:r>
          </a:p>
          <a:p>
            <a:pPr marL="742950" lvl="1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resistent</a:t>
            </a:r>
            <a:r>
              <a:rPr lang="cs-CZ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beech and oaks.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wind damage mostly take place in the autumn or in the spring (the soil is moist and the roots are not sufficiently fixed in it)</a:t>
            </a:r>
            <a:endParaRPr lang="cs-CZ" sz="22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losses are both direct (the trunks are broken, the wood is partly disvalued, the increment in damaged younger stands is disrupted)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non-direct losses (caused by secondary harmful factors – bark beetles, greater financial expense in processing damaged trunks and wood, etc.)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67544" y="212565"/>
            <a:ext cx="5219675" cy="771623"/>
          </a:xfrm>
          <a:prstGeom prst="rect">
            <a:avLst/>
          </a:prstGeom>
          <a:solidFill>
            <a:srgbClr val="969696">
              <a:alpha val="80000"/>
            </a:srgbClr>
          </a:solidFill>
          <a:ln w="9525" algn="ctr">
            <a:solidFill>
              <a:srgbClr val="00005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Abiotic agents - WIND</a:t>
            </a:r>
          </a:p>
        </p:txBody>
      </p:sp>
    </p:spTree>
    <p:extLst>
      <p:ext uri="{BB962C8B-B14F-4D97-AF65-F5344CB8AC3E}">
        <p14:creationId xmlns:p14="http://schemas.microsoft.com/office/powerpoint/2010/main" val="204493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bnova_per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809" y="1503497"/>
            <a:ext cx="8497887" cy="4401205"/>
          </a:xfrm>
          <a:prstGeom prst="rect">
            <a:avLst/>
          </a:prstGeom>
          <a:solidFill>
            <a:srgbClr val="969696">
              <a:alpha val="80000"/>
            </a:srgbClr>
          </a:solidFill>
          <a:ln w="12700" algn="ctr">
            <a:solidFill>
              <a:srgbClr val="00005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mostly preventive character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sing „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 proof“ (hardy) tree</a:t>
            </a:r>
            <a:r>
              <a:rPr lang="cs-CZ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cs-CZ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pecies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(the deep-rooting - beech, oaks, larch, fir)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Protection and preservation of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forest edge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cutting process from east to west (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opposite direction to predominant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winds)</a:t>
            </a: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Using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strengthening elements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when planting new forest (planting belts of „windproof“ tree species)</a:t>
            </a: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Reduction of wild game population density</a:t>
            </a: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Clr>
                <a:srgbClr val="FFCC00"/>
              </a:buClr>
              <a:buFont typeface="Arial" pitchFamily="34" charset="0"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2048" y="27383"/>
            <a:ext cx="8752822" cy="1448731"/>
          </a:xfrm>
          <a:prstGeom prst="rect">
            <a:avLst/>
          </a:prstGeom>
          <a:solidFill>
            <a:srgbClr val="969696">
              <a:alpha val="80000"/>
            </a:srgbClr>
          </a:solidFill>
          <a:ln w="9525" algn="ctr">
            <a:solidFill>
              <a:srgbClr val="00005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Abiotic agents – WIND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44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ossibilities</a:t>
            </a:r>
            <a:r>
              <a:rPr lang="cs-CZ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4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measures of protection</a:t>
            </a:r>
            <a:endParaRPr lang="cs-CZ" sz="44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90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orestMantle3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42975"/>
            <a:ext cx="800893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60648"/>
            <a:ext cx="635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Protection and preservation of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forest edge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21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orestMantle3bc0an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42975"/>
            <a:ext cx="800893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60648"/>
            <a:ext cx="635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Protection and preservation of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forest edge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42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orestMantle3b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42975"/>
            <a:ext cx="800893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260648"/>
            <a:ext cx="635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Protection and preservation of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forest edge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719797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1616</Words>
  <Application>Microsoft Office PowerPoint</Application>
  <PresentationFormat>Předvádění na obrazovce (4:3)</PresentationFormat>
  <Paragraphs>194</Paragraphs>
  <Slides>44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44</vt:i4>
      </vt:variant>
    </vt:vector>
  </HeadingPairs>
  <TitlesOfParts>
    <vt:vector size="56" baseType="lpstr">
      <vt:lpstr>Arial</vt:lpstr>
      <vt:lpstr>Calibri</vt:lpstr>
      <vt:lpstr>Century Gothic</vt:lpstr>
      <vt:lpstr>Corbel</vt:lpstr>
      <vt:lpstr>Times New Roman</vt:lpstr>
      <vt:lpstr>Wingdings</vt:lpstr>
      <vt:lpstr>Wingdings 2</vt:lpstr>
      <vt:lpstr>Wingdings 3</vt:lpstr>
      <vt:lpstr>Motiv sady Office</vt:lpstr>
      <vt:lpstr>Modul</vt:lpstr>
      <vt:lpstr>1_Modul</vt:lpstr>
      <vt:lpstr>Austin</vt:lpstr>
      <vt:lpstr>Forest Protection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Abiotic agents – WATER</vt:lpstr>
      <vt:lpstr>Prezentace aplikace PowerPoint</vt:lpstr>
      <vt:lpstr>Abiotic agents – WATER</vt:lpstr>
      <vt:lpstr>Abiotic agents – WATER</vt:lpstr>
      <vt:lpstr>Abiotic harmfull factors - WATER </vt:lpstr>
      <vt:lpstr>Abiotic harmfull factors - WATER </vt:lpstr>
      <vt:lpstr>Abiotic harmfull factors - WATER </vt:lpstr>
      <vt:lpstr>Prezentace aplikace PowerPoint</vt:lpstr>
      <vt:lpstr>Prezentace aplikace PowerPoint</vt:lpstr>
      <vt:lpstr>Abiotic harmfull factors - WATER </vt:lpstr>
      <vt:lpstr>Prezentace aplikace PowerPoint</vt:lpstr>
      <vt:lpstr>Prezentace aplikace PowerPoint</vt:lpstr>
      <vt:lpstr>Abiotic harmfull factors - WATER </vt:lpstr>
      <vt:lpstr>Avalanche fences</vt:lpstr>
      <vt:lpstr>Avalanche fences</vt:lpstr>
      <vt:lpstr>Fires</vt:lpstr>
      <vt:lpstr>Prezentace aplikace PowerPoint</vt:lpstr>
      <vt:lpstr>Definitions</vt:lpstr>
      <vt:lpstr>Fires</vt:lpstr>
      <vt:lpstr>Types of forest fires</vt:lpstr>
      <vt:lpstr>Ground Fires</vt:lpstr>
      <vt:lpstr>Prezentace aplikace PowerPoint</vt:lpstr>
      <vt:lpstr> Surface Fires</vt:lpstr>
      <vt:lpstr>Crown Fires</vt:lpstr>
      <vt:lpstr>Prezentace aplikace PowerPoint</vt:lpstr>
      <vt:lpstr>Fuel Types</vt:lpstr>
      <vt:lpstr>Prevention</vt:lpstr>
      <vt:lpstr>Detection</vt:lpstr>
      <vt:lpstr>Suppression </vt:lpstr>
      <vt:lpstr>Prezentace aplikace PowerPoint</vt:lpstr>
      <vt:lpstr>Prezentace aplikace PowerPoint</vt:lpstr>
      <vt:lpstr>Prezentace aplikace PowerPoint</vt:lpstr>
      <vt:lpstr>Afforestation after disaster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Mechanické (hybridní) modely</dc:title>
  <dc:creator>khul</dc:creator>
  <cp:lastModifiedBy>Posluchárna L255</cp:lastModifiedBy>
  <cp:revision>41</cp:revision>
  <dcterms:created xsi:type="dcterms:W3CDTF">2012-09-30T11:03:58Z</dcterms:created>
  <dcterms:modified xsi:type="dcterms:W3CDTF">2017-03-02T09:07:33Z</dcterms:modified>
</cp:coreProperties>
</file>